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1" r:id="rId7"/>
    <p:sldId id="262" r:id="rId8"/>
    <p:sldId id="265" r:id="rId9"/>
    <p:sldId id="260" r:id="rId10"/>
    <p:sldId id="263" r:id="rId11"/>
    <p:sldId id="267" r:id="rId12"/>
    <p:sldId id="264" r:id="rId13"/>
    <p:sldId id="266" r:id="rId14"/>
    <p:sldId id="268" r:id="rId15"/>
    <p:sldId id="286" r:id="rId16"/>
    <p:sldId id="272" r:id="rId17"/>
    <p:sldId id="269" r:id="rId18"/>
    <p:sldId id="270" r:id="rId19"/>
    <p:sldId id="285" r:id="rId20"/>
    <p:sldId id="288" r:id="rId21"/>
    <p:sldId id="273" r:id="rId22"/>
    <p:sldId id="287" r:id="rId23"/>
    <p:sldId id="274" r:id="rId24"/>
    <p:sldId id="275" r:id="rId25"/>
    <p:sldId id="277" r:id="rId26"/>
    <p:sldId id="276" r:id="rId27"/>
    <p:sldId id="280" r:id="rId28"/>
    <p:sldId id="281" r:id="rId29"/>
    <p:sldId id="278" r:id="rId30"/>
    <p:sldId id="279" r:id="rId31"/>
  </p:sldIdLst>
  <p:sldSz cx="12192000" cy="6858000"/>
  <p:notesSz cx="7104063"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CF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76" autoAdjust="0"/>
    <p:restoredTop sz="94660"/>
  </p:normalViewPr>
  <p:slideViewPr>
    <p:cSldViewPr snapToGrid="0">
      <p:cViewPr varScale="1">
        <p:scale>
          <a:sx n="71" d="100"/>
          <a:sy n="71" d="100"/>
        </p:scale>
        <p:origin x="7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52367B-D5A2-425B-95CF-E514277F060B}"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18AB35-4AC0-4172-A105-B01668F0C5E9}" type="slidenum">
              <a:rPr lang="ru-RU" smtClean="0"/>
              <a:t>‹#›</a:t>
            </a:fld>
            <a:endParaRPr lang="ru-RU"/>
          </a:p>
        </p:txBody>
      </p:sp>
    </p:spTree>
    <p:extLst>
      <p:ext uri="{BB962C8B-B14F-4D97-AF65-F5344CB8AC3E}">
        <p14:creationId xmlns:p14="http://schemas.microsoft.com/office/powerpoint/2010/main" val="334098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2367B-D5A2-425B-95CF-E514277F060B}"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18AB35-4AC0-4172-A105-B01668F0C5E9}" type="slidenum">
              <a:rPr lang="ru-RU" smtClean="0"/>
              <a:t>‹#›</a:t>
            </a:fld>
            <a:endParaRPr lang="ru-RU"/>
          </a:p>
        </p:txBody>
      </p:sp>
    </p:spTree>
    <p:extLst>
      <p:ext uri="{BB962C8B-B14F-4D97-AF65-F5344CB8AC3E}">
        <p14:creationId xmlns:p14="http://schemas.microsoft.com/office/powerpoint/2010/main" val="175633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2367B-D5A2-425B-95CF-E514277F060B}"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18AB35-4AC0-4172-A105-B01668F0C5E9}" type="slidenum">
              <a:rPr lang="ru-RU" smtClean="0"/>
              <a:t>‹#›</a:t>
            </a:fld>
            <a:endParaRPr lang="ru-RU"/>
          </a:p>
        </p:txBody>
      </p:sp>
    </p:spTree>
    <p:extLst>
      <p:ext uri="{BB962C8B-B14F-4D97-AF65-F5344CB8AC3E}">
        <p14:creationId xmlns:p14="http://schemas.microsoft.com/office/powerpoint/2010/main" val="2957245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4DED9F-8487-41F6-A4C7-4AA8BFAF139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E5C664B-7B1E-45F4-BCCC-0A71B8E8B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348C752-3166-4440-B3FA-32A4AABE9C30}"/>
              </a:ext>
            </a:extLst>
          </p:cNvPr>
          <p:cNvSpPr>
            <a:spLocks noGrp="1"/>
          </p:cNvSpPr>
          <p:nvPr>
            <p:ph type="dt" sz="half" idx="10"/>
          </p:nvPr>
        </p:nvSpPr>
        <p:spPr/>
        <p:txBody>
          <a:bodyPr/>
          <a:lstStyle/>
          <a:p>
            <a:fld id="{0D9283F4-01DD-4882-8E54-32CD6F069C8D}" type="datetimeFigureOut">
              <a:rPr lang="ru-RU" smtClean="0"/>
              <a:t>05.02.2023</a:t>
            </a:fld>
            <a:endParaRPr lang="ru-RU"/>
          </a:p>
        </p:txBody>
      </p:sp>
      <p:sp>
        <p:nvSpPr>
          <p:cNvPr id="5" name="Нижний колонтитул 4">
            <a:extLst>
              <a:ext uri="{FF2B5EF4-FFF2-40B4-BE49-F238E27FC236}">
                <a16:creationId xmlns:a16="http://schemas.microsoft.com/office/drawing/2014/main" id="{401171F5-B2A0-4475-88C3-86A364F8721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A51E8D-9B3B-4F8C-B7BC-AF11B65CAA24}"/>
              </a:ext>
            </a:extLst>
          </p:cNvPr>
          <p:cNvSpPr>
            <a:spLocks noGrp="1"/>
          </p:cNvSpPr>
          <p:nvPr>
            <p:ph type="sldNum" sz="quarter" idx="12"/>
          </p:nvPr>
        </p:nvSpPr>
        <p:spPr/>
        <p:txBody>
          <a:bodyPr/>
          <a:lstStyle/>
          <a:p>
            <a:fld id="{FEFA67A0-A084-4675-AC68-3828F0BE2FD7}" type="slidenum">
              <a:rPr lang="ru-RU" smtClean="0"/>
              <a:t>‹#›</a:t>
            </a:fld>
            <a:endParaRPr lang="ru-RU"/>
          </a:p>
        </p:txBody>
      </p:sp>
    </p:spTree>
    <p:extLst>
      <p:ext uri="{BB962C8B-B14F-4D97-AF65-F5344CB8AC3E}">
        <p14:creationId xmlns:p14="http://schemas.microsoft.com/office/powerpoint/2010/main" val="2213995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092880-690B-4F94-939C-FA399CB7E56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75B40B0-9CA6-4043-86A1-81E069AB709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F8820C2-12DB-4BB0-A6DB-C0BEF7E43D8F}"/>
              </a:ext>
            </a:extLst>
          </p:cNvPr>
          <p:cNvSpPr>
            <a:spLocks noGrp="1"/>
          </p:cNvSpPr>
          <p:nvPr>
            <p:ph type="dt" sz="half" idx="10"/>
          </p:nvPr>
        </p:nvSpPr>
        <p:spPr/>
        <p:txBody>
          <a:bodyPr/>
          <a:lstStyle/>
          <a:p>
            <a:fld id="{0D9283F4-01DD-4882-8E54-32CD6F069C8D}" type="datetimeFigureOut">
              <a:rPr lang="ru-RU" smtClean="0"/>
              <a:t>05.02.2023</a:t>
            </a:fld>
            <a:endParaRPr lang="ru-RU"/>
          </a:p>
        </p:txBody>
      </p:sp>
      <p:sp>
        <p:nvSpPr>
          <p:cNvPr id="5" name="Нижний колонтитул 4">
            <a:extLst>
              <a:ext uri="{FF2B5EF4-FFF2-40B4-BE49-F238E27FC236}">
                <a16:creationId xmlns:a16="http://schemas.microsoft.com/office/drawing/2014/main" id="{B134521C-3A77-44E9-A2B6-27B40DF29D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763454A-CD74-4EB9-A7FB-F1F0EE471101}"/>
              </a:ext>
            </a:extLst>
          </p:cNvPr>
          <p:cNvSpPr>
            <a:spLocks noGrp="1"/>
          </p:cNvSpPr>
          <p:nvPr>
            <p:ph type="sldNum" sz="quarter" idx="12"/>
          </p:nvPr>
        </p:nvSpPr>
        <p:spPr/>
        <p:txBody>
          <a:bodyPr/>
          <a:lstStyle/>
          <a:p>
            <a:fld id="{FEFA67A0-A084-4675-AC68-3828F0BE2FD7}" type="slidenum">
              <a:rPr lang="ru-RU" smtClean="0"/>
              <a:t>‹#›</a:t>
            </a:fld>
            <a:endParaRPr lang="ru-RU"/>
          </a:p>
        </p:txBody>
      </p:sp>
    </p:spTree>
    <p:extLst>
      <p:ext uri="{BB962C8B-B14F-4D97-AF65-F5344CB8AC3E}">
        <p14:creationId xmlns:p14="http://schemas.microsoft.com/office/powerpoint/2010/main" val="2965285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694645-0DE7-43FA-ABF2-5B0F7F64E57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47086F3-356F-4720-AAB1-DBFD671F4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BC37884-BFEF-4072-BF6A-E8AC715CABF9}"/>
              </a:ext>
            </a:extLst>
          </p:cNvPr>
          <p:cNvSpPr>
            <a:spLocks noGrp="1"/>
          </p:cNvSpPr>
          <p:nvPr>
            <p:ph type="dt" sz="half" idx="10"/>
          </p:nvPr>
        </p:nvSpPr>
        <p:spPr/>
        <p:txBody>
          <a:bodyPr/>
          <a:lstStyle/>
          <a:p>
            <a:fld id="{0D9283F4-01DD-4882-8E54-32CD6F069C8D}" type="datetimeFigureOut">
              <a:rPr lang="ru-RU" smtClean="0"/>
              <a:t>05.02.2023</a:t>
            </a:fld>
            <a:endParaRPr lang="ru-RU"/>
          </a:p>
        </p:txBody>
      </p:sp>
      <p:sp>
        <p:nvSpPr>
          <p:cNvPr id="5" name="Нижний колонтитул 4">
            <a:extLst>
              <a:ext uri="{FF2B5EF4-FFF2-40B4-BE49-F238E27FC236}">
                <a16:creationId xmlns:a16="http://schemas.microsoft.com/office/drawing/2014/main" id="{575AC1F1-25A4-46A5-861C-EDE13A1F7A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EE63E9-C523-45AC-84D4-8AEB27F22F3D}"/>
              </a:ext>
            </a:extLst>
          </p:cNvPr>
          <p:cNvSpPr>
            <a:spLocks noGrp="1"/>
          </p:cNvSpPr>
          <p:nvPr>
            <p:ph type="sldNum" sz="quarter" idx="12"/>
          </p:nvPr>
        </p:nvSpPr>
        <p:spPr/>
        <p:txBody>
          <a:bodyPr/>
          <a:lstStyle/>
          <a:p>
            <a:fld id="{FEFA67A0-A084-4675-AC68-3828F0BE2FD7}" type="slidenum">
              <a:rPr lang="ru-RU" smtClean="0"/>
              <a:t>‹#›</a:t>
            </a:fld>
            <a:endParaRPr lang="ru-RU"/>
          </a:p>
        </p:txBody>
      </p:sp>
    </p:spTree>
    <p:extLst>
      <p:ext uri="{BB962C8B-B14F-4D97-AF65-F5344CB8AC3E}">
        <p14:creationId xmlns:p14="http://schemas.microsoft.com/office/powerpoint/2010/main" val="1532435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8D9848-7A05-4E0E-9A35-85898E4ED4E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775A01D-0ED6-40BE-8692-E7D26ED4E35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82D40EA-5C2C-4D40-A5E1-D007B9BF3FE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E0414BB-0891-40FF-B893-24275286364F}"/>
              </a:ext>
            </a:extLst>
          </p:cNvPr>
          <p:cNvSpPr>
            <a:spLocks noGrp="1"/>
          </p:cNvSpPr>
          <p:nvPr>
            <p:ph type="dt" sz="half" idx="10"/>
          </p:nvPr>
        </p:nvSpPr>
        <p:spPr/>
        <p:txBody>
          <a:bodyPr/>
          <a:lstStyle/>
          <a:p>
            <a:fld id="{0D9283F4-01DD-4882-8E54-32CD6F069C8D}" type="datetimeFigureOut">
              <a:rPr lang="ru-RU" smtClean="0"/>
              <a:t>05.02.2023</a:t>
            </a:fld>
            <a:endParaRPr lang="ru-RU"/>
          </a:p>
        </p:txBody>
      </p:sp>
      <p:sp>
        <p:nvSpPr>
          <p:cNvPr id="6" name="Нижний колонтитул 5">
            <a:extLst>
              <a:ext uri="{FF2B5EF4-FFF2-40B4-BE49-F238E27FC236}">
                <a16:creationId xmlns:a16="http://schemas.microsoft.com/office/drawing/2014/main" id="{2070E446-141C-4F38-A886-71FEF933C06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6F7FB81-02E3-4283-BA4A-D6BB899C0634}"/>
              </a:ext>
            </a:extLst>
          </p:cNvPr>
          <p:cNvSpPr>
            <a:spLocks noGrp="1"/>
          </p:cNvSpPr>
          <p:nvPr>
            <p:ph type="sldNum" sz="quarter" idx="12"/>
          </p:nvPr>
        </p:nvSpPr>
        <p:spPr/>
        <p:txBody>
          <a:bodyPr/>
          <a:lstStyle/>
          <a:p>
            <a:fld id="{FEFA67A0-A084-4675-AC68-3828F0BE2FD7}" type="slidenum">
              <a:rPr lang="ru-RU" smtClean="0"/>
              <a:t>‹#›</a:t>
            </a:fld>
            <a:endParaRPr lang="ru-RU"/>
          </a:p>
        </p:txBody>
      </p:sp>
    </p:spTree>
    <p:extLst>
      <p:ext uri="{BB962C8B-B14F-4D97-AF65-F5344CB8AC3E}">
        <p14:creationId xmlns:p14="http://schemas.microsoft.com/office/powerpoint/2010/main" val="1392496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B09492-C617-4692-A93F-471B6A93690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E79D455-4B57-409A-8A2D-147C61596B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0174975-DB0C-4EE4-A9C3-E2F0B5951E3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0A49BB8-D4D3-42E3-9985-EB74D70FD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D2CAB47-593B-4702-876B-863799AAB60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9D72A41-78B9-4C90-BC61-5D967E6BFF46}"/>
              </a:ext>
            </a:extLst>
          </p:cNvPr>
          <p:cNvSpPr>
            <a:spLocks noGrp="1"/>
          </p:cNvSpPr>
          <p:nvPr>
            <p:ph type="dt" sz="half" idx="10"/>
          </p:nvPr>
        </p:nvSpPr>
        <p:spPr/>
        <p:txBody>
          <a:bodyPr/>
          <a:lstStyle/>
          <a:p>
            <a:fld id="{0D9283F4-01DD-4882-8E54-32CD6F069C8D}" type="datetimeFigureOut">
              <a:rPr lang="ru-RU" smtClean="0"/>
              <a:t>05.02.2023</a:t>
            </a:fld>
            <a:endParaRPr lang="ru-RU"/>
          </a:p>
        </p:txBody>
      </p:sp>
      <p:sp>
        <p:nvSpPr>
          <p:cNvPr id="8" name="Нижний колонтитул 7">
            <a:extLst>
              <a:ext uri="{FF2B5EF4-FFF2-40B4-BE49-F238E27FC236}">
                <a16:creationId xmlns:a16="http://schemas.microsoft.com/office/drawing/2014/main" id="{967E8B8A-879D-47C1-8374-40FEB994C5E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21AC227-0C69-4BCB-AB0F-C1F4A949044E}"/>
              </a:ext>
            </a:extLst>
          </p:cNvPr>
          <p:cNvSpPr>
            <a:spLocks noGrp="1"/>
          </p:cNvSpPr>
          <p:nvPr>
            <p:ph type="sldNum" sz="quarter" idx="12"/>
          </p:nvPr>
        </p:nvSpPr>
        <p:spPr/>
        <p:txBody>
          <a:bodyPr/>
          <a:lstStyle/>
          <a:p>
            <a:fld id="{FEFA67A0-A084-4675-AC68-3828F0BE2FD7}" type="slidenum">
              <a:rPr lang="ru-RU" smtClean="0"/>
              <a:t>‹#›</a:t>
            </a:fld>
            <a:endParaRPr lang="ru-RU"/>
          </a:p>
        </p:txBody>
      </p:sp>
    </p:spTree>
    <p:extLst>
      <p:ext uri="{BB962C8B-B14F-4D97-AF65-F5344CB8AC3E}">
        <p14:creationId xmlns:p14="http://schemas.microsoft.com/office/powerpoint/2010/main" val="170347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4849B0-7E2C-4280-8C32-AC2FC343568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B0C8598-3C45-49C8-9A52-5E86EE5089DF}"/>
              </a:ext>
            </a:extLst>
          </p:cNvPr>
          <p:cNvSpPr>
            <a:spLocks noGrp="1"/>
          </p:cNvSpPr>
          <p:nvPr>
            <p:ph type="dt" sz="half" idx="10"/>
          </p:nvPr>
        </p:nvSpPr>
        <p:spPr/>
        <p:txBody>
          <a:bodyPr/>
          <a:lstStyle/>
          <a:p>
            <a:fld id="{0D9283F4-01DD-4882-8E54-32CD6F069C8D}" type="datetimeFigureOut">
              <a:rPr lang="ru-RU" smtClean="0"/>
              <a:t>05.02.2023</a:t>
            </a:fld>
            <a:endParaRPr lang="ru-RU"/>
          </a:p>
        </p:txBody>
      </p:sp>
      <p:sp>
        <p:nvSpPr>
          <p:cNvPr id="4" name="Нижний колонтитул 3">
            <a:extLst>
              <a:ext uri="{FF2B5EF4-FFF2-40B4-BE49-F238E27FC236}">
                <a16:creationId xmlns:a16="http://schemas.microsoft.com/office/drawing/2014/main" id="{408E9CF7-C911-496F-AF10-E9C57B8D49A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BAEB42D-D137-462D-A86B-E203CB31A888}"/>
              </a:ext>
            </a:extLst>
          </p:cNvPr>
          <p:cNvSpPr>
            <a:spLocks noGrp="1"/>
          </p:cNvSpPr>
          <p:nvPr>
            <p:ph type="sldNum" sz="quarter" idx="12"/>
          </p:nvPr>
        </p:nvSpPr>
        <p:spPr/>
        <p:txBody>
          <a:bodyPr/>
          <a:lstStyle/>
          <a:p>
            <a:fld id="{FEFA67A0-A084-4675-AC68-3828F0BE2FD7}" type="slidenum">
              <a:rPr lang="ru-RU" smtClean="0"/>
              <a:t>‹#›</a:t>
            </a:fld>
            <a:endParaRPr lang="ru-RU"/>
          </a:p>
        </p:txBody>
      </p:sp>
    </p:spTree>
    <p:extLst>
      <p:ext uri="{BB962C8B-B14F-4D97-AF65-F5344CB8AC3E}">
        <p14:creationId xmlns:p14="http://schemas.microsoft.com/office/powerpoint/2010/main" val="4177383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ACBCB29-558F-44B6-B861-55A6B7E3C854}"/>
              </a:ext>
            </a:extLst>
          </p:cNvPr>
          <p:cNvSpPr>
            <a:spLocks noGrp="1"/>
          </p:cNvSpPr>
          <p:nvPr>
            <p:ph type="dt" sz="half" idx="10"/>
          </p:nvPr>
        </p:nvSpPr>
        <p:spPr/>
        <p:txBody>
          <a:bodyPr/>
          <a:lstStyle/>
          <a:p>
            <a:fld id="{0D9283F4-01DD-4882-8E54-32CD6F069C8D}" type="datetimeFigureOut">
              <a:rPr lang="ru-RU" smtClean="0"/>
              <a:t>05.02.2023</a:t>
            </a:fld>
            <a:endParaRPr lang="ru-RU"/>
          </a:p>
        </p:txBody>
      </p:sp>
      <p:sp>
        <p:nvSpPr>
          <p:cNvPr id="3" name="Нижний колонтитул 2">
            <a:extLst>
              <a:ext uri="{FF2B5EF4-FFF2-40B4-BE49-F238E27FC236}">
                <a16:creationId xmlns:a16="http://schemas.microsoft.com/office/drawing/2014/main" id="{2A9C49AE-E260-4224-98BE-2CB27355554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9C0BB2A-B8C7-4EF2-B4A0-462DB2039D1E}"/>
              </a:ext>
            </a:extLst>
          </p:cNvPr>
          <p:cNvSpPr>
            <a:spLocks noGrp="1"/>
          </p:cNvSpPr>
          <p:nvPr>
            <p:ph type="sldNum" sz="quarter" idx="12"/>
          </p:nvPr>
        </p:nvSpPr>
        <p:spPr/>
        <p:txBody>
          <a:bodyPr/>
          <a:lstStyle/>
          <a:p>
            <a:fld id="{FEFA67A0-A084-4675-AC68-3828F0BE2FD7}" type="slidenum">
              <a:rPr lang="ru-RU" smtClean="0"/>
              <a:t>‹#›</a:t>
            </a:fld>
            <a:endParaRPr lang="ru-RU"/>
          </a:p>
        </p:txBody>
      </p:sp>
    </p:spTree>
    <p:extLst>
      <p:ext uri="{BB962C8B-B14F-4D97-AF65-F5344CB8AC3E}">
        <p14:creationId xmlns:p14="http://schemas.microsoft.com/office/powerpoint/2010/main" val="2306037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FBE190-E633-4C6C-A8FE-B501AFC96B2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C266D96-7DDD-426E-8C14-820F9AE5A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1A8B311-1034-4BE4-856D-26FD5678F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A3E17D3-88D2-40D8-9011-5E56091E197B}"/>
              </a:ext>
            </a:extLst>
          </p:cNvPr>
          <p:cNvSpPr>
            <a:spLocks noGrp="1"/>
          </p:cNvSpPr>
          <p:nvPr>
            <p:ph type="dt" sz="half" idx="10"/>
          </p:nvPr>
        </p:nvSpPr>
        <p:spPr/>
        <p:txBody>
          <a:bodyPr/>
          <a:lstStyle/>
          <a:p>
            <a:fld id="{0D9283F4-01DD-4882-8E54-32CD6F069C8D}" type="datetimeFigureOut">
              <a:rPr lang="ru-RU" smtClean="0"/>
              <a:t>05.02.2023</a:t>
            </a:fld>
            <a:endParaRPr lang="ru-RU"/>
          </a:p>
        </p:txBody>
      </p:sp>
      <p:sp>
        <p:nvSpPr>
          <p:cNvPr id="6" name="Нижний колонтитул 5">
            <a:extLst>
              <a:ext uri="{FF2B5EF4-FFF2-40B4-BE49-F238E27FC236}">
                <a16:creationId xmlns:a16="http://schemas.microsoft.com/office/drawing/2014/main" id="{0C7B2A89-C491-4B48-9E6C-B3076107006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923E3A6-5459-48CC-8371-18B7BF367276}"/>
              </a:ext>
            </a:extLst>
          </p:cNvPr>
          <p:cNvSpPr>
            <a:spLocks noGrp="1"/>
          </p:cNvSpPr>
          <p:nvPr>
            <p:ph type="sldNum" sz="quarter" idx="12"/>
          </p:nvPr>
        </p:nvSpPr>
        <p:spPr/>
        <p:txBody>
          <a:bodyPr/>
          <a:lstStyle/>
          <a:p>
            <a:fld id="{FEFA67A0-A084-4675-AC68-3828F0BE2FD7}" type="slidenum">
              <a:rPr lang="ru-RU" smtClean="0"/>
              <a:t>‹#›</a:t>
            </a:fld>
            <a:endParaRPr lang="ru-RU"/>
          </a:p>
        </p:txBody>
      </p:sp>
    </p:spTree>
    <p:extLst>
      <p:ext uri="{BB962C8B-B14F-4D97-AF65-F5344CB8AC3E}">
        <p14:creationId xmlns:p14="http://schemas.microsoft.com/office/powerpoint/2010/main" val="90902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2367B-D5A2-425B-95CF-E514277F060B}"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18AB35-4AC0-4172-A105-B01668F0C5E9}" type="slidenum">
              <a:rPr lang="ru-RU" smtClean="0"/>
              <a:t>‹#›</a:t>
            </a:fld>
            <a:endParaRPr lang="ru-RU"/>
          </a:p>
        </p:txBody>
      </p:sp>
    </p:spTree>
    <p:extLst>
      <p:ext uri="{BB962C8B-B14F-4D97-AF65-F5344CB8AC3E}">
        <p14:creationId xmlns:p14="http://schemas.microsoft.com/office/powerpoint/2010/main" val="1965716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46FEA8-B830-48C6-B3E1-FBA226F39E7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1F7B968-D367-4227-B6C5-6CCB922D33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6B64AFE-7564-41C6-B23A-3E7371255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9DF998F-426A-4E1D-9C29-CAF6B9337724}"/>
              </a:ext>
            </a:extLst>
          </p:cNvPr>
          <p:cNvSpPr>
            <a:spLocks noGrp="1"/>
          </p:cNvSpPr>
          <p:nvPr>
            <p:ph type="dt" sz="half" idx="10"/>
          </p:nvPr>
        </p:nvSpPr>
        <p:spPr/>
        <p:txBody>
          <a:bodyPr/>
          <a:lstStyle/>
          <a:p>
            <a:fld id="{0D9283F4-01DD-4882-8E54-32CD6F069C8D}" type="datetimeFigureOut">
              <a:rPr lang="ru-RU" smtClean="0"/>
              <a:t>05.02.2023</a:t>
            </a:fld>
            <a:endParaRPr lang="ru-RU"/>
          </a:p>
        </p:txBody>
      </p:sp>
      <p:sp>
        <p:nvSpPr>
          <p:cNvPr id="6" name="Нижний колонтитул 5">
            <a:extLst>
              <a:ext uri="{FF2B5EF4-FFF2-40B4-BE49-F238E27FC236}">
                <a16:creationId xmlns:a16="http://schemas.microsoft.com/office/drawing/2014/main" id="{F4449C68-7DC3-4F0E-B48F-8597A158F1F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392604C-75F1-4218-9345-23A2C93D2D35}"/>
              </a:ext>
            </a:extLst>
          </p:cNvPr>
          <p:cNvSpPr>
            <a:spLocks noGrp="1"/>
          </p:cNvSpPr>
          <p:nvPr>
            <p:ph type="sldNum" sz="quarter" idx="12"/>
          </p:nvPr>
        </p:nvSpPr>
        <p:spPr/>
        <p:txBody>
          <a:bodyPr/>
          <a:lstStyle/>
          <a:p>
            <a:fld id="{FEFA67A0-A084-4675-AC68-3828F0BE2FD7}" type="slidenum">
              <a:rPr lang="ru-RU" smtClean="0"/>
              <a:t>‹#›</a:t>
            </a:fld>
            <a:endParaRPr lang="ru-RU"/>
          </a:p>
        </p:txBody>
      </p:sp>
    </p:spTree>
    <p:extLst>
      <p:ext uri="{BB962C8B-B14F-4D97-AF65-F5344CB8AC3E}">
        <p14:creationId xmlns:p14="http://schemas.microsoft.com/office/powerpoint/2010/main" val="906100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880E5E-7541-4B1B-B6DA-CC268AE804B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82381C9-3EF7-4414-92EE-583C988CA82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8CF9D5-AF05-4882-A5C0-883743C3425F}"/>
              </a:ext>
            </a:extLst>
          </p:cNvPr>
          <p:cNvSpPr>
            <a:spLocks noGrp="1"/>
          </p:cNvSpPr>
          <p:nvPr>
            <p:ph type="dt" sz="half" idx="10"/>
          </p:nvPr>
        </p:nvSpPr>
        <p:spPr/>
        <p:txBody>
          <a:bodyPr/>
          <a:lstStyle/>
          <a:p>
            <a:fld id="{0D9283F4-01DD-4882-8E54-32CD6F069C8D}" type="datetimeFigureOut">
              <a:rPr lang="ru-RU" smtClean="0"/>
              <a:t>05.02.2023</a:t>
            </a:fld>
            <a:endParaRPr lang="ru-RU"/>
          </a:p>
        </p:txBody>
      </p:sp>
      <p:sp>
        <p:nvSpPr>
          <p:cNvPr id="5" name="Нижний колонтитул 4">
            <a:extLst>
              <a:ext uri="{FF2B5EF4-FFF2-40B4-BE49-F238E27FC236}">
                <a16:creationId xmlns:a16="http://schemas.microsoft.com/office/drawing/2014/main" id="{9FC27366-7570-4AE7-B71C-8C0B27F78E7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8023F71-6F78-4A80-A2B0-3AC1491D877A}"/>
              </a:ext>
            </a:extLst>
          </p:cNvPr>
          <p:cNvSpPr>
            <a:spLocks noGrp="1"/>
          </p:cNvSpPr>
          <p:nvPr>
            <p:ph type="sldNum" sz="quarter" idx="12"/>
          </p:nvPr>
        </p:nvSpPr>
        <p:spPr/>
        <p:txBody>
          <a:bodyPr/>
          <a:lstStyle/>
          <a:p>
            <a:fld id="{FEFA67A0-A084-4675-AC68-3828F0BE2FD7}" type="slidenum">
              <a:rPr lang="ru-RU" smtClean="0"/>
              <a:t>‹#›</a:t>
            </a:fld>
            <a:endParaRPr lang="ru-RU"/>
          </a:p>
        </p:txBody>
      </p:sp>
    </p:spTree>
    <p:extLst>
      <p:ext uri="{BB962C8B-B14F-4D97-AF65-F5344CB8AC3E}">
        <p14:creationId xmlns:p14="http://schemas.microsoft.com/office/powerpoint/2010/main" val="3115973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BC16E1B-5B04-4804-8C2A-D93EDC89192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A874BBD-254A-4D58-B9EB-011A75670AB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2D1F2E5-5B72-4909-83DD-B1418F288E49}"/>
              </a:ext>
            </a:extLst>
          </p:cNvPr>
          <p:cNvSpPr>
            <a:spLocks noGrp="1"/>
          </p:cNvSpPr>
          <p:nvPr>
            <p:ph type="dt" sz="half" idx="10"/>
          </p:nvPr>
        </p:nvSpPr>
        <p:spPr/>
        <p:txBody>
          <a:bodyPr/>
          <a:lstStyle/>
          <a:p>
            <a:fld id="{0D9283F4-01DD-4882-8E54-32CD6F069C8D}" type="datetimeFigureOut">
              <a:rPr lang="ru-RU" smtClean="0"/>
              <a:t>05.02.2023</a:t>
            </a:fld>
            <a:endParaRPr lang="ru-RU"/>
          </a:p>
        </p:txBody>
      </p:sp>
      <p:sp>
        <p:nvSpPr>
          <p:cNvPr id="5" name="Нижний колонтитул 4">
            <a:extLst>
              <a:ext uri="{FF2B5EF4-FFF2-40B4-BE49-F238E27FC236}">
                <a16:creationId xmlns:a16="http://schemas.microsoft.com/office/drawing/2014/main" id="{446D0497-CBF1-4621-ADEA-AA0C2FD63D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7498D16-FC5B-4B0F-9EB2-AB081D096A14}"/>
              </a:ext>
            </a:extLst>
          </p:cNvPr>
          <p:cNvSpPr>
            <a:spLocks noGrp="1"/>
          </p:cNvSpPr>
          <p:nvPr>
            <p:ph type="sldNum" sz="quarter" idx="12"/>
          </p:nvPr>
        </p:nvSpPr>
        <p:spPr/>
        <p:txBody>
          <a:bodyPr/>
          <a:lstStyle/>
          <a:p>
            <a:fld id="{FEFA67A0-A084-4675-AC68-3828F0BE2FD7}" type="slidenum">
              <a:rPr lang="ru-RU" smtClean="0"/>
              <a:t>‹#›</a:t>
            </a:fld>
            <a:endParaRPr lang="ru-RU"/>
          </a:p>
        </p:txBody>
      </p:sp>
    </p:spTree>
    <p:extLst>
      <p:ext uri="{BB962C8B-B14F-4D97-AF65-F5344CB8AC3E}">
        <p14:creationId xmlns:p14="http://schemas.microsoft.com/office/powerpoint/2010/main" val="412092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52367B-D5A2-425B-95CF-E514277F060B}"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18AB35-4AC0-4172-A105-B01668F0C5E9}" type="slidenum">
              <a:rPr lang="ru-RU" smtClean="0"/>
              <a:t>‹#›</a:t>
            </a:fld>
            <a:endParaRPr lang="ru-RU"/>
          </a:p>
        </p:txBody>
      </p:sp>
    </p:spTree>
    <p:extLst>
      <p:ext uri="{BB962C8B-B14F-4D97-AF65-F5344CB8AC3E}">
        <p14:creationId xmlns:p14="http://schemas.microsoft.com/office/powerpoint/2010/main" val="17444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52367B-D5A2-425B-95CF-E514277F060B}" type="datetimeFigureOut">
              <a:rPr lang="ru-RU" smtClean="0"/>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18AB35-4AC0-4172-A105-B01668F0C5E9}" type="slidenum">
              <a:rPr lang="ru-RU" smtClean="0"/>
              <a:t>‹#›</a:t>
            </a:fld>
            <a:endParaRPr lang="ru-RU"/>
          </a:p>
        </p:txBody>
      </p:sp>
    </p:spTree>
    <p:extLst>
      <p:ext uri="{BB962C8B-B14F-4D97-AF65-F5344CB8AC3E}">
        <p14:creationId xmlns:p14="http://schemas.microsoft.com/office/powerpoint/2010/main" val="87562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52367B-D5A2-425B-95CF-E514277F060B}" type="datetimeFigureOut">
              <a:rPr lang="ru-RU" smtClean="0"/>
              <a:t>05.02.2023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18AB35-4AC0-4172-A105-B01668F0C5E9}" type="slidenum">
              <a:rPr lang="ru-RU" smtClean="0"/>
              <a:t>‹#›</a:t>
            </a:fld>
            <a:endParaRPr lang="ru-RU"/>
          </a:p>
        </p:txBody>
      </p:sp>
    </p:spTree>
    <p:extLst>
      <p:ext uri="{BB962C8B-B14F-4D97-AF65-F5344CB8AC3E}">
        <p14:creationId xmlns:p14="http://schemas.microsoft.com/office/powerpoint/2010/main" val="211166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52367B-D5A2-425B-95CF-E514277F060B}" type="datetimeFigureOut">
              <a:rPr lang="ru-RU" smtClean="0"/>
              <a:t>05.02.2023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18AB35-4AC0-4172-A105-B01668F0C5E9}" type="slidenum">
              <a:rPr lang="ru-RU" smtClean="0"/>
              <a:t>‹#›</a:t>
            </a:fld>
            <a:endParaRPr lang="ru-RU"/>
          </a:p>
        </p:txBody>
      </p:sp>
    </p:spTree>
    <p:extLst>
      <p:ext uri="{BB962C8B-B14F-4D97-AF65-F5344CB8AC3E}">
        <p14:creationId xmlns:p14="http://schemas.microsoft.com/office/powerpoint/2010/main" val="332053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52367B-D5A2-425B-95CF-E514277F060B}" type="datetimeFigureOut">
              <a:rPr lang="ru-RU" smtClean="0"/>
              <a:t>05.02.2023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18AB35-4AC0-4172-A105-B01668F0C5E9}" type="slidenum">
              <a:rPr lang="ru-RU" smtClean="0"/>
              <a:t>‹#›</a:t>
            </a:fld>
            <a:endParaRPr lang="ru-RU"/>
          </a:p>
        </p:txBody>
      </p:sp>
    </p:spTree>
    <p:extLst>
      <p:ext uri="{BB962C8B-B14F-4D97-AF65-F5344CB8AC3E}">
        <p14:creationId xmlns:p14="http://schemas.microsoft.com/office/powerpoint/2010/main" val="199876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152367B-D5A2-425B-95CF-E514277F060B}" type="datetimeFigureOut">
              <a:rPr lang="ru-RU" smtClean="0"/>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18AB35-4AC0-4172-A105-B01668F0C5E9}" type="slidenum">
              <a:rPr lang="ru-RU" smtClean="0"/>
              <a:t>‹#›</a:t>
            </a:fld>
            <a:endParaRPr lang="ru-RU"/>
          </a:p>
        </p:txBody>
      </p:sp>
    </p:spTree>
    <p:extLst>
      <p:ext uri="{BB962C8B-B14F-4D97-AF65-F5344CB8AC3E}">
        <p14:creationId xmlns:p14="http://schemas.microsoft.com/office/powerpoint/2010/main" val="333693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152367B-D5A2-425B-95CF-E514277F060B}" type="datetimeFigureOut">
              <a:rPr lang="ru-RU" smtClean="0"/>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18AB35-4AC0-4172-A105-B01668F0C5E9}" type="slidenum">
              <a:rPr lang="ru-RU" smtClean="0"/>
              <a:t>‹#›</a:t>
            </a:fld>
            <a:endParaRPr lang="ru-RU"/>
          </a:p>
        </p:txBody>
      </p:sp>
    </p:spTree>
    <p:extLst>
      <p:ext uri="{BB962C8B-B14F-4D97-AF65-F5344CB8AC3E}">
        <p14:creationId xmlns:p14="http://schemas.microsoft.com/office/powerpoint/2010/main" val="198289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CF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2367B-D5A2-425B-95CF-E514277F060B}" type="datetimeFigureOut">
              <a:rPr lang="ru-RU" smtClean="0"/>
              <a:t>05.02.2023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8AB35-4AC0-4172-A105-B01668F0C5E9}" type="slidenum">
              <a:rPr lang="ru-RU" smtClean="0"/>
              <a:t>‹#›</a:t>
            </a:fld>
            <a:endParaRPr lang="ru-RU"/>
          </a:p>
        </p:txBody>
      </p:sp>
    </p:spTree>
    <p:extLst>
      <p:ext uri="{BB962C8B-B14F-4D97-AF65-F5344CB8AC3E}">
        <p14:creationId xmlns:p14="http://schemas.microsoft.com/office/powerpoint/2010/main" val="2086699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90">
          <a:fgClr>
            <a:srgbClr val="F7FFF7"/>
          </a:fgClr>
          <a:bgClr>
            <a:schemeClr val="bg1"/>
          </a:bgClr>
        </a:patt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485747-D9E7-4B67-9BDB-77FEFD19E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14C3C80-95D6-4715-AACF-1ED997C0D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BC6107F-1E26-4A5B-A526-73CCF5A9A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283F4-01DD-4882-8E54-32CD6F069C8D}" type="datetimeFigureOut">
              <a:rPr lang="ru-RU" smtClean="0"/>
              <a:t>05.02.2023</a:t>
            </a:fld>
            <a:endParaRPr lang="ru-RU"/>
          </a:p>
        </p:txBody>
      </p:sp>
      <p:sp>
        <p:nvSpPr>
          <p:cNvPr id="5" name="Нижний колонтитул 4">
            <a:extLst>
              <a:ext uri="{FF2B5EF4-FFF2-40B4-BE49-F238E27FC236}">
                <a16:creationId xmlns:a16="http://schemas.microsoft.com/office/drawing/2014/main" id="{E6A7325A-EFB6-4E61-AA57-9E32159FF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A647B63-0C8D-4D32-BB98-E82B0F8DD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A67A0-A084-4675-AC68-3828F0BE2FD7}" type="slidenum">
              <a:rPr lang="ru-RU" smtClean="0"/>
              <a:t>‹#›</a:t>
            </a:fld>
            <a:endParaRPr lang="ru-RU"/>
          </a:p>
        </p:txBody>
      </p:sp>
    </p:spTree>
    <p:extLst>
      <p:ext uri="{BB962C8B-B14F-4D97-AF65-F5344CB8AC3E}">
        <p14:creationId xmlns:p14="http://schemas.microsoft.com/office/powerpoint/2010/main" val="1040488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476320"/>
            <a:ext cx="9144000" cy="2387600"/>
          </a:xfrm>
        </p:spPr>
        <p:txBody>
          <a:bodyPr/>
          <a:lstStyle/>
          <a:p>
            <a:r>
              <a:rPr lang="ru-RU" b="1" dirty="0" smtClean="0"/>
              <a:t>ЕГЭ ПО РУССКОМУ ЯЗЫКУ</a:t>
            </a:r>
            <a:endParaRPr lang="ru-RU" b="1" dirty="0"/>
          </a:p>
        </p:txBody>
      </p:sp>
      <p:sp>
        <p:nvSpPr>
          <p:cNvPr id="3" name="Подзаголовок 2"/>
          <p:cNvSpPr>
            <a:spLocks noGrp="1"/>
          </p:cNvSpPr>
          <p:nvPr>
            <p:ph type="subTitle" idx="1"/>
          </p:nvPr>
        </p:nvSpPr>
        <p:spPr>
          <a:xfrm>
            <a:off x="1523999" y="3184634"/>
            <a:ext cx="10520855" cy="3352800"/>
          </a:xfrm>
          <a:noFill/>
        </p:spPr>
        <p:txBody>
          <a:bodyPr>
            <a:normAutofit lnSpcReduction="10000"/>
          </a:bodyPr>
          <a:lstStyle/>
          <a:p>
            <a:pPr algn="l"/>
            <a:r>
              <a:rPr lang="ru-RU" b="1" dirty="0" smtClean="0"/>
              <a:t>                  ПИШЕМ СОЧИНЕНИЕ-РАССУЖДЕНИЕ (ЗАДАНИЕ 27)</a:t>
            </a:r>
          </a:p>
          <a:p>
            <a:endParaRPr lang="ru-RU" b="1" dirty="0"/>
          </a:p>
          <a:p>
            <a:endParaRPr lang="ru-RU" b="1" dirty="0" smtClean="0"/>
          </a:p>
          <a:p>
            <a:endParaRPr lang="ru-RU" b="1" dirty="0"/>
          </a:p>
          <a:p>
            <a:r>
              <a:rPr lang="ru-RU" b="1" dirty="0" smtClean="0"/>
              <a:t>                                                Надежда Геннадьевна Трифонова,</a:t>
            </a:r>
          </a:p>
          <a:p>
            <a:r>
              <a:rPr lang="ru-RU" b="1" dirty="0" smtClean="0"/>
              <a:t>                                                      учитель русского языка и литературы </a:t>
            </a:r>
          </a:p>
          <a:p>
            <a:r>
              <a:rPr lang="ru-RU" b="1" dirty="0" smtClean="0"/>
              <a:t>                                                                 МБОУ «Гимназия №3 им. Л.П. Данилиной»</a:t>
            </a:r>
          </a:p>
          <a:p>
            <a:r>
              <a:rPr lang="ru-RU" b="1" dirty="0" smtClean="0"/>
              <a:t>			     </a:t>
            </a:r>
            <a:r>
              <a:rPr lang="ru-RU" b="1" dirty="0" err="1" smtClean="0"/>
              <a:t>г.о</a:t>
            </a:r>
            <a:r>
              <a:rPr lang="ru-RU" b="1" dirty="0" smtClean="0"/>
              <a:t>. Королёв Московской области </a:t>
            </a:r>
            <a:endParaRPr lang="ru-RU" b="1" dirty="0"/>
          </a:p>
        </p:txBody>
      </p:sp>
      <p:pic>
        <p:nvPicPr>
          <p:cNvPr id="9" name="Рисунок 8"/>
          <p:cNvPicPr>
            <a:picLocks noChangeAspect="1"/>
          </p:cNvPicPr>
          <p:nvPr/>
        </p:nvPicPr>
        <p:blipFill>
          <a:blip r:embed="rId2"/>
          <a:stretch>
            <a:fillRect/>
          </a:stretch>
        </p:blipFill>
        <p:spPr>
          <a:xfrm>
            <a:off x="189186" y="155606"/>
            <a:ext cx="1545021" cy="1157274"/>
          </a:xfrm>
          <a:prstGeom prst="rect">
            <a:avLst/>
          </a:prstGeom>
        </p:spPr>
      </p:pic>
      <p:pic>
        <p:nvPicPr>
          <p:cNvPr id="10" name="Рисунок 9"/>
          <p:cNvPicPr>
            <a:picLocks noChangeAspect="1"/>
          </p:cNvPicPr>
          <p:nvPr/>
        </p:nvPicPr>
        <p:blipFill>
          <a:blip r:embed="rId3"/>
          <a:stretch>
            <a:fillRect/>
          </a:stretch>
        </p:blipFill>
        <p:spPr>
          <a:xfrm flipV="1">
            <a:off x="1597876" y="317609"/>
            <a:ext cx="7579507" cy="53339"/>
          </a:xfrm>
          <a:prstGeom prst="rect">
            <a:avLst/>
          </a:prstGeom>
        </p:spPr>
      </p:pic>
      <p:sp>
        <p:nvSpPr>
          <p:cNvPr id="12" name="Прямоугольник 11"/>
          <p:cNvSpPr/>
          <p:nvPr/>
        </p:nvSpPr>
        <p:spPr>
          <a:xfrm flipH="1">
            <a:off x="189186" y="1529733"/>
            <a:ext cx="63062" cy="4692391"/>
          </a:xfrm>
          <a:prstGeom prst="rect">
            <a:avLst/>
          </a:prstGeom>
          <a:solidFill>
            <a:srgbClr val="4472C4">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Прямоугольник 14"/>
          <p:cNvSpPr/>
          <p:nvPr/>
        </p:nvSpPr>
        <p:spPr>
          <a:xfrm>
            <a:off x="1597877" y="213748"/>
            <a:ext cx="9206757" cy="45719"/>
          </a:xfrm>
          <a:prstGeom prst="rect">
            <a:avLst/>
          </a:prstGeom>
          <a:solidFill>
            <a:srgbClr val="4472C4">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Прямоугольник 15"/>
          <p:cNvSpPr/>
          <p:nvPr/>
        </p:nvSpPr>
        <p:spPr>
          <a:xfrm>
            <a:off x="335929" y="1529733"/>
            <a:ext cx="45719" cy="3820886"/>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64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504" y="144147"/>
            <a:ext cx="11784496" cy="696681"/>
          </a:xfrm>
        </p:spPr>
        <p:txBody>
          <a:bodyPr>
            <a:noAutofit/>
          </a:bodyPr>
          <a:lstStyle/>
          <a:p>
            <a:pPr algn="ctr"/>
            <a:r>
              <a:rPr lang="ru-RU" sz="3600" b="1" dirty="0" smtClean="0"/>
              <a:t>СТРУКТУРА 2-го и 3-го абзацев (ПРИМЕР + ПОЯСНЕНИЕ)</a:t>
            </a:r>
            <a:endParaRPr lang="ru-RU" sz="3600" b="1" dirty="0"/>
          </a:p>
        </p:txBody>
      </p:sp>
      <p:sp>
        <p:nvSpPr>
          <p:cNvPr id="3" name="Объект 2"/>
          <p:cNvSpPr>
            <a:spLocks noGrp="1"/>
          </p:cNvSpPr>
          <p:nvPr>
            <p:ph idx="1"/>
          </p:nvPr>
        </p:nvSpPr>
        <p:spPr>
          <a:xfrm>
            <a:off x="838200" y="1040525"/>
            <a:ext cx="10515600" cy="5817476"/>
          </a:xfrm>
        </p:spPr>
        <p:txBody>
          <a:bodyPr>
            <a:normAutofit fontScale="85000" lnSpcReduction="20000"/>
          </a:bodyPr>
          <a:lstStyle/>
          <a:p>
            <a:pPr marL="0" indent="0" algn="ctr">
              <a:buNone/>
            </a:pPr>
            <a:endParaRPr lang="ru-RU" dirty="0" smtClean="0"/>
          </a:p>
          <a:p>
            <a:pPr marL="0" indent="0" algn="ctr">
              <a:buNone/>
            </a:pPr>
            <a:endParaRPr lang="ru-RU" dirty="0"/>
          </a:p>
          <a:p>
            <a:pPr marL="0" indent="0" algn="ctr">
              <a:buNone/>
            </a:pPr>
            <a:endParaRPr lang="ru-RU" dirty="0" smtClean="0"/>
          </a:p>
          <a:p>
            <a:pPr marL="0" indent="0" algn="ctr">
              <a:buNone/>
            </a:pPr>
            <a:endParaRPr lang="ru-RU" dirty="0" smtClean="0"/>
          </a:p>
          <a:p>
            <a:pPr marL="0" indent="0" algn="ctr">
              <a:buNone/>
            </a:pPr>
            <a:endParaRPr lang="ru-RU" dirty="0"/>
          </a:p>
          <a:p>
            <a:pPr marL="0" indent="0" algn="ctr">
              <a:buNone/>
            </a:pPr>
            <a:endParaRPr lang="ru-RU" dirty="0" smtClean="0"/>
          </a:p>
          <a:p>
            <a:pPr marL="0" indent="0" algn="ctr">
              <a:buNone/>
            </a:pPr>
            <a:r>
              <a:rPr lang="ru-RU" b="1" dirty="0" smtClean="0"/>
              <a:t>Фраза – клише </a:t>
            </a:r>
          </a:p>
          <a:p>
            <a:pPr marL="0" indent="0" algn="ctr">
              <a:buNone/>
            </a:pPr>
            <a:endParaRPr lang="ru-RU" b="1" dirty="0"/>
          </a:p>
          <a:p>
            <a:pPr marL="0" indent="0" algn="ctr">
              <a:buNone/>
            </a:pPr>
            <a:r>
              <a:rPr lang="ru-RU" b="1" dirty="0" smtClean="0"/>
              <a:t>Конкретный пример </a:t>
            </a:r>
          </a:p>
          <a:p>
            <a:pPr marL="0" indent="0" algn="ctr">
              <a:buNone/>
            </a:pPr>
            <a:endParaRPr lang="ru-RU" b="1" dirty="0" smtClean="0"/>
          </a:p>
          <a:p>
            <a:pPr marL="0" indent="0" algn="ctr">
              <a:buNone/>
            </a:pPr>
            <a:endParaRPr lang="ru-RU" b="1" dirty="0"/>
          </a:p>
          <a:p>
            <a:pPr marL="0" indent="0" algn="ctr">
              <a:buNone/>
            </a:pPr>
            <a:r>
              <a:rPr lang="ru-RU" b="1" dirty="0" smtClean="0"/>
              <a:t>Переход к пояснению</a:t>
            </a:r>
          </a:p>
          <a:p>
            <a:pPr marL="0" indent="0" algn="ctr">
              <a:buNone/>
            </a:pPr>
            <a:endParaRPr lang="ru-RU" b="1" dirty="0"/>
          </a:p>
          <a:p>
            <a:pPr marL="0" indent="0" algn="ctr">
              <a:buNone/>
            </a:pPr>
            <a:r>
              <a:rPr lang="ru-RU" b="1" dirty="0" smtClean="0"/>
              <a:t>Пояснение</a:t>
            </a:r>
            <a:endParaRPr lang="ru-RU" b="1" dirty="0"/>
          </a:p>
        </p:txBody>
      </p:sp>
      <p:sp>
        <p:nvSpPr>
          <p:cNvPr id="4" name="Плюс 3"/>
          <p:cNvSpPr/>
          <p:nvPr/>
        </p:nvSpPr>
        <p:spPr>
          <a:xfrm>
            <a:off x="5744890" y="4654897"/>
            <a:ext cx="393152" cy="32946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5898277" y="3684715"/>
            <a:ext cx="239765" cy="231683"/>
          </a:xfrm>
          <a:prstGeom prst="rect">
            <a:avLst/>
          </a:prstGeom>
        </p:spPr>
      </p:pic>
      <p:sp>
        <p:nvSpPr>
          <p:cNvPr id="6" name="Плюс 5"/>
          <p:cNvSpPr/>
          <p:nvPr/>
        </p:nvSpPr>
        <p:spPr>
          <a:xfrm>
            <a:off x="5791199" y="5722856"/>
            <a:ext cx="453919" cy="35435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3"/>
          <a:stretch>
            <a:fillRect/>
          </a:stretch>
        </p:blipFill>
        <p:spPr>
          <a:xfrm>
            <a:off x="1319047" y="1176321"/>
            <a:ext cx="9961409" cy="1936940"/>
          </a:xfrm>
          <a:prstGeom prst="rect">
            <a:avLst/>
          </a:prstGeom>
        </p:spPr>
      </p:pic>
      <p:sp>
        <p:nvSpPr>
          <p:cNvPr id="12" name="Овал 11"/>
          <p:cNvSpPr/>
          <p:nvPr/>
        </p:nvSpPr>
        <p:spPr>
          <a:xfrm>
            <a:off x="3247705" y="1285000"/>
            <a:ext cx="6655022" cy="541437"/>
          </a:xfrm>
          <a:prstGeom prst="ellipse">
            <a:avLst/>
          </a:prstGeom>
          <a:solidFill>
            <a:schemeClr val="accent1">
              <a:alpha val="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spc="5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3" name="Рисунок 12"/>
          <p:cNvPicPr>
            <a:picLocks noChangeAspect="1"/>
          </p:cNvPicPr>
          <p:nvPr/>
        </p:nvPicPr>
        <p:blipFill>
          <a:blip r:embed="rId4"/>
          <a:stretch>
            <a:fillRect/>
          </a:stretch>
        </p:blipFill>
        <p:spPr>
          <a:xfrm>
            <a:off x="3214835" y="1852896"/>
            <a:ext cx="6687892" cy="566977"/>
          </a:xfrm>
          <a:prstGeom prst="rect">
            <a:avLst/>
          </a:prstGeom>
        </p:spPr>
      </p:pic>
    </p:spTree>
    <p:extLst>
      <p:ext uri="{BB962C8B-B14F-4D97-AF65-F5344CB8AC3E}">
        <p14:creationId xmlns:p14="http://schemas.microsoft.com/office/powerpoint/2010/main" val="52459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4085"/>
            <a:ext cx="10515600" cy="693682"/>
          </a:xfrm>
        </p:spPr>
        <p:txBody>
          <a:bodyPr>
            <a:normAutofit fontScale="90000"/>
          </a:bodyPr>
          <a:lstStyle/>
          <a:p>
            <a:pPr algn="ctr"/>
            <a:r>
              <a:rPr lang="ru-RU" b="1" dirty="0" smtClean="0"/>
              <a:t>СТРОИМ АБЗАЦ «ПРИМЕР+ПОЯСНЕНИЕ»</a:t>
            </a:r>
            <a:endParaRPr lang="ru-RU" b="1" dirty="0"/>
          </a:p>
        </p:txBody>
      </p:sp>
      <p:sp>
        <p:nvSpPr>
          <p:cNvPr id="3" name="Объект 2"/>
          <p:cNvSpPr>
            <a:spLocks noGrp="1"/>
          </p:cNvSpPr>
          <p:nvPr>
            <p:ph idx="1"/>
          </p:nvPr>
        </p:nvSpPr>
        <p:spPr>
          <a:xfrm>
            <a:off x="199697" y="683172"/>
            <a:ext cx="11856468" cy="5926350"/>
          </a:xfrm>
        </p:spPr>
        <p:txBody>
          <a:bodyPr>
            <a:normAutofit lnSpcReduction="10000"/>
          </a:bodyPr>
          <a:lstStyle/>
          <a:p>
            <a:pPr marL="0" indent="0">
              <a:buNone/>
            </a:pPr>
            <a:r>
              <a:rPr lang="ru-RU" sz="2200" b="1" dirty="0" smtClean="0"/>
              <a:t> 1. КЛИШЕ</a:t>
            </a:r>
          </a:p>
          <a:p>
            <a:pPr marL="0" indent="0">
              <a:buNone/>
            </a:pPr>
            <a:endParaRPr lang="ru-RU" b="1" dirty="0"/>
          </a:p>
          <a:p>
            <a:pPr marL="0" indent="0">
              <a:buNone/>
            </a:pPr>
            <a:endParaRPr lang="ru-RU" b="1" dirty="0" smtClean="0"/>
          </a:p>
          <a:p>
            <a:pPr marL="0" indent="0">
              <a:buNone/>
            </a:pPr>
            <a:endParaRPr lang="ru-RU" b="1" dirty="0"/>
          </a:p>
          <a:p>
            <a:pPr marL="0" indent="0">
              <a:buNone/>
            </a:pPr>
            <a:endParaRPr lang="ru-RU" b="1" dirty="0" smtClean="0"/>
          </a:p>
          <a:p>
            <a:pPr marL="0" indent="0">
              <a:buNone/>
            </a:pPr>
            <a:endParaRPr lang="ru-RU" b="1" dirty="0" smtClean="0"/>
          </a:p>
          <a:p>
            <a:pPr marL="0" indent="0">
              <a:buNone/>
            </a:pPr>
            <a:endParaRPr lang="ru-RU" sz="2200" b="1" dirty="0" smtClean="0"/>
          </a:p>
          <a:p>
            <a:pPr marL="0" indent="0">
              <a:buNone/>
            </a:pPr>
            <a:r>
              <a:rPr lang="ru-RU" sz="2200" b="1" dirty="0" smtClean="0"/>
              <a:t>2. КОНКРЕТНЫЙ ПРИМЕР</a:t>
            </a:r>
          </a:p>
          <a:p>
            <a:pPr marL="0" indent="0" algn="just">
              <a:buNone/>
            </a:pPr>
            <a:r>
              <a:rPr lang="ru-RU" sz="2200" b="1" dirty="0" smtClean="0"/>
              <a:t>Цитирование. </a:t>
            </a:r>
            <a:r>
              <a:rPr lang="ru-RU" sz="2200" i="1" dirty="0" smtClean="0"/>
              <a:t>Автор пишет: «…». </a:t>
            </a:r>
            <a:r>
              <a:rPr lang="ru-RU" sz="2200" dirty="0" smtClean="0"/>
              <a:t>(далее </a:t>
            </a:r>
            <a:r>
              <a:rPr lang="ru-RU" sz="2200" b="1" dirty="0" smtClean="0">
                <a:solidFill>
                  <a:srgbClr val="00B050"/>
                </a:solidFill>
              </a:rPr>
              <a:t>НУЖНО</a:t>
            </a:r>
            <a:r>
              <a:rPr lang="ru-RU" sz="2200" dirty="0" smtClean="0"/>
              <a:t> дополнить рассуждения автора, не выходя за рамки текста). </a:t>
            </a:r>
            <a:r>
              <a:rPr lang="ru-RU" sz="2200" b="1" dirty="0" smtClean="0">
                <a:solidFill>
                  <a:srgbClr val="FF0000"/>
                </a:solidFill>
              </a:rPr>
              <a:t>НЕЛЬЗЯ</a:t>
            </a:r>
            <a:r>
              <a:rPr lang="ru-RU" sz="2200" dirty="0" smtClean="0"/>
              <a:t> брать объёмные цитаты. </a:t>
            </a:r>
            <a:r>
              <a:rPr lang="ru-RU" sz="2200" b="1" dirty="0" smtClean="0">
                <a:solidFill>
                  <a:srgbClr val="FF0000"/>
                </a:solidFill>
              </a:rPr>
              <a:t>НЕЛЬЗЯ</a:t>
            </a:r>
            <a:r>
              <a:rPr lang="ru-RU" sz="2200" dirty="0" smtClean="0"/>
              <a:t> останавливаться только на цитате.</a:t>
            </a:r>
          </a:p>
          <a:p>
            <a:pPr marL="0" indent="0" algn="just">
              <a:buNone/>
            </a:pPr>
            <a:r>
              <a:rPr lang="ru-RU" sz="2200" b="1" dirty="0" smtClean="0"/>
              <a:t>Косвенное цитирование. </a:t>
            </a:r>
            <a:r>
              <a:rPr lang="ru-RU" sz="2200" i="1" dirty="0"/>
              <a:t>Автор </a:t>
            </a:r>
            <a:r>
              <a:rPr lang="ru-RU" sz="2200" i="1" dirty="0" smtClean="0"/>
              <a:t>подчёркивает, что … . </a:t>
            </a:r>
            <a:r>
              <a:rPr lang="ru-RU" sz="2200" dirty="0" smtClean="0"/>
              <a:t>(далее </a:t>
            </a:r>
            <a:r>
              <a:rPr lang="ru-RU" sz="2200" b="1" dirty="0" smtClean="0">
                <a:solidFill>
                  <a:srgbClr val="00B050"/>
                </a:solidFill>
              </a:rPr>
              <a:t>НУЖНО </a:t>
            </a:r>
            <a:r>
              <a:rPr lang="ru-RU" sz="2200" dirty="0" smtClean="0"/>
              <a:t>передать и дополнить рассуждения автора, не выходя за рамки текста). </a:t>
            </a:r>
            <a:r>
              <a:rPr lang="ru-RU" sz="2200" b="1" dirty="0" smtClean="0">
                <a:solidFill>
                  <a:srgbClr val="FF0000"/>
                </a:solidFill>
              </a:rPr>
              <a:t>НЕЛЬЗЯ</a:t>
            </a:r>
            <a:r>
              <a:rPr lang="ru-RU" sz="2200" dirty="0" smtClean="0"/>
              <a:t> останавливаться на одном </a:t>
            </a:r>
            <a:r>
              <a:rPr lang="ru-RU" sz="2200" dirty="0" err="1" smtClean="0"/>
              <a:t>предлож-ии</a:t>
            </a:r>
            <a:r>
              <a:rPr lang="ru-RU" sz="2200" i="1" dirty="0" smtClean="0"/>
              <a:t>.</a:t>
            </a:r>
            <a:endParaRPr lang="ru-RU" sz="2200" b="1" dirty="0"/>
          </a:p>
          <a:p>
            <a:pPr marL="0" indent="0" algn="just">
              <a:buNone/>
            </a:pPr>
            <a:r>
              <a:rPr lang="ru-RU" sz="2200" b="1" dirty="0"/>
              <a:t>Р</a:t>
            </a:r>
            <a:r>
              <a:rPr lang="ru-RU" sz="2200" b="1" dirty="0" smtClean="0"/>
              <a:t>азмышление </a:t>
            </a:r>
            <a:r>
              <a:rPr lang="ru-RU" sz="2200" b="1" dirty="0"/>
              <a:t>над фактами, </a:t>
            </a:r>
            <a:r>
              <a:rPr lang="ru-RU" sz="2200" b="1" dirty="0" smtClean="0"/>
              <a:t>событиями, поведением героев, художественными деталями</a:t>
            </a:r>
            <a:r>
              <a:rPr lang="ru-RU" sz="2200" dirty="0" smtClean="0"/>
              <a:t>: </a:t>
            </a:r>
            <a:r>
              <a:rPr lang="ru-RU" sz="2200" i="1" dirty="0" smtClean="0"/>
              <a:t>Вспоминая свои детские годы, автор описывает те картины, которые навсегда остались у него в памяти…</a:t>
            </a:r>
            <a:endParaRPr lang="ru-RU" sz="2200" b="1" i="1" dirty="0"/>
          </a:p>
        </p:txBody>
      </p:sp>
      <p:graphicFrame>
        <p:nvGraphicFramePr>
          <p:cNvPr id="4" name="Таблица 3"/>
          <p:cNvGraphicFramePr>
            <a:graphicFrameLocks noGrp="1"/>
          </p:cNvGraphicFramePr>
          <p:nvPr>
            <p:extLst>
              <p:ext uri="{D42A27DB-BD31-4B8C-83A1-F6EECF244321}">
                <p14:modId xmlns:p14="http://schemas.microsoft.com/office/powerpoint/2010/main" val="173828807"/>
              </p:ext>
            </p:extLst>
          </p:nvPr>
        </p:nvGraphicFramePr>
        <p:xfrm>
          <a:off x="399393" y="1177160"/>
          <a:ext cx="11550868" cy="2410698"/>
        </p:xfrm>
        <a:graphic>
          <a:graphicData uri="http://schemas.openxmlformats.org/drawingml/2006/table">
            <a:tbl>
              <a:tblPr firstRow="1" bandRow="1">
                <a:tableStyleId>{21E4AEA4-8DFA-4A89-87EB-49C32662AFE0}</a:tableStyleId>
              </a:tblPr>
              <a:tblGrid>
                <a:gridCol w="5644055">
                  <a:extLst>
                    <a:ext uri="{9D8B030D-6E8A-4147-A177-3AD203B41FA5}">
                      <a16:colId xmlns:a16="http://schemas.microsoft.com/office/drawing/2014/main" val="834241795"/>
                    </a:ext>
                  </a:extLst>
                </a:gridCol>
                <a:gridCol w="5906813">
                  <a:extLst>
                    <a:ext uri="{9D8B030D-6E8A-4147-A177-3AD203B41FA5}">
                      <a16:colId xmlns:a16="http://schemas.microsoft.com/office/drawing/2014/main" val="483715819"/>
                    </a:ext>
                  </a:extLst>
                </a:gridCol>
              </a:tblGrid>
              <a:tr h="641574">
                <a:tc>
                  <a:txBody>
                    <a:bodyPr/>
                    <a:lstStyle/>
                    <a:p>
                      <a:r>
                        <a:rPr lang="ru-RU" sz="2000" b="1" dirty="0" smtClean="0">
                          <a:solidFill>
                            <a:schemeClr val="tx1"/>
                          </a:solidFill>
                        </a:rPr>
                        <a:t>к примерам-иллюстрациям публицистического текста</a:t>
                      </a:r>
                      <a:r>
                        <a:rPr lang="ru-RU" sz="2000" i="1" dirty="0" smtClean="0">
                          <a:solidFill>
                            <a:schemeClr val="tx1"/>
                          </a:solidFill>
                        </a:rPr>
                        <a:t>: </a:t>
                      </a:r>
                      <a:endParaRPr lang="ru-RU" sz="2000" dirty="0">
                        <a:solidFill>
                          <a:schemeClr val="tx1"/>
                        </a:solidFill>
                      </a:endParaRPr>
                    </a:p>
                  </a:txBody>
                  <a:tcPr>
                    <a:solidFill>
                      <a:schemeClr val="accent6">
                        <a:lumMod val="20000"/>
                        <a:lumOff val="80000"/>
                      </a:schemeClr>
                    </a:solidFill>
                  </a:tcPr>
                </a:tc>
                <a:tc>
                  <a:txBody>
                    <a:bodyPr/>
                    <a:lstStyle/>
                    <a:p>
                      <a:r>
                        <a:rPr lang="ru-RU" sz="2000" b="1" dirty="0" smtClean="0">
                          <a:solidFill>
                            <a:schemeClr val="tx1"/>
                          </a:solidFill>
                        </a:rPr>
                        <a:t>к примерам-иллюстрациям художественного текста</a:t>
                      </a:r>
                      <a:r>
                        <a:rPr lang="ru-RU" sz="2000" i="1" dirty="0" smtClean="0">
                          <a:solidFill>
                            <a:schemeClr val="tx1"/>
                          </a:solidFill>
                        </a:rPr>
                        <a:t>: </a:t>
                      </a:r>
                      <a:endParaRPr lang="ru-RU" sz="2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3567893237"/>
                  </a:ext>
                </a:extLst>
              </a:tr>
              <a:tr h="1709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i="1" u="sng" dirty="0" smtClean="0"/>
                        <a:t>автор/писатель/публицист</a:t>
                      </a:r>
                      <a:endParaRPr lang="ru-RU" sz="2000" i="1"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i="1" u="none" baseline="0" dirty="0" smtClean="0"/>
                        <a:t>Раскрывая проблему, автор подчеркивает… автор обращает внимание.., публицист пишет…, писатель приводит пример…, автор приходит к выводу…и т.п.</a:t>
                      </a:r>
                      <a:endParaRPr lang="ru-RU" sz="2000" i="1" kern="1200" dirty="0" smtClean="0">
                        <a:solidFill>
                          <a:schemeClr val="accent5">
                            <a:lumMod val="75000"/>
                          </a:schemeClr>
                        </a:solidFill>
                        <a:latin typeface="+mn-lt"/>
                        <a:ea typeface="+mn-ea"/>
                        <a:cs typeface="+mn-cs"/>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i="1" u="sng" dirty="0" smtClean="0"/>
                        <a:t>Автор? Рассказчик (повествование от первого лица)? Герой? </a:t>
                      </a:r>
                      <a:r>
                        <a:rPr lang="ru-RU" sz="2000" i="1" dirty="0" smtClean="0"/>
                        <a:t>– уточнить.</a:t>
                      </a:r>
                      <a:endParaRPr lang="ru-RU" sz="2000" i="1" dirty="0" smtClean="0">
                        <a:solidFill>
                          <a:schemeClr val="accent5">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i="1" kern="1200" dirty="0" smtClean="0">
                          <a:solidFill>
                            <a:schemeClr val="dk1"/>
                          </a:solidFill>
                          <a:latin typeface="+mn-lt"/>
                          <a:ea typeface="+mn-ea"/>
                          <a:cs typeface="+mn-cs"/>
                        </a:rPr>
                        <a:t>Автор изображает… Автор описывает ситуацию… Герой становится свидетелем… В центре сюжета произведения… и т.п.</a:t>
                      </a:r>
                      <a:endParaRPr lang="ru-RU" sz="2000" i="1" dirty="0" smtClean="0">
                        <a:solidFill>
                          <a:schemeClr val="accent5">
                            <a:lumMod val="75000"/>
                          </a:schemeClr>
                        </a:solidFill>
                      </a:endParaRPr>
                    </a:p>
                  </a:txBody>
                  <a:tcPr>
                    <a:solidFill>
                      <a:schemeClr val="accent6">
                        <a:lumMod val="20000"/>
                        <a:lumOff val="80000"/>
                      </a:schemeClr>
                    </a:solidFill>
                  </a:tcPr>
                </a:tc>
                <a:extLst>
                  <a:ext uri="{0D108BD9-81ED-4DB2-BD59-A6C34878D82A}">
                    <a16:rowId xmlns:a16="http://schemas.microsoft.com/office/drawing/2014/main" val="2904390679"/>
                  </a:ext>
                </a:extLst>
              </a:tr>
            </a:tbl>
          </a:graphicData>
        </a:graphic>
      </p:graphicFrame>
    </p:spTree>
    <p:extLst>
      <p:ext uri="{BB962C8B-B14F-4D97-AF65-F5344CB8AC3E}">
        <p14:creationId xmlns:p14="http://schemas.microsoft.com/office/powerpoint/2010/main" val="362264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840827"/>
          </a:xfrm>
        </p:spPr>
        <p:txBody>
          <a:bodyPr>
            <a:normAutofit/>
          </a:bodyPr>
          <a:lstStyle/>
          <a:p>
            <a:r>
              <a:rPr lang="ru-RU" b="1" dirty="0" smtClean="0"/>
              <a:t>СТРОИМ АБЗАЦ «ПРИМЕР+ПОЯСНЕНИЕ»</a:t>
            </a:r>
            <a:endParaRPr lang="ru-RU" b="1" dirty="0"/>
          </a:p>
        </p:txBody>
      </p:sp>
      <p:sp>
        <p:nvSpPr>
          <p:cNvPr id="3" name="Объект 2"/>
          <p:cNvSpPr>
            <a:spLocks noGrp="1"/>
          </p:cNvSpPr>
          <p:nvPr>
            <p:ph idx="1"/>
          </p:nvPr>
        </p:nvSpPr>
        <p:spPr>
          <a:xfrm>
            <a:off x="231228" y="924910"/>
            <a:ext cx="11792606" cy="5933089"/>
          </a:xfrm>
        </p:spPr>
        <p:txBody>
          <a:bodyPr>
            <a:normAutofit/>
          </a:bodyPr>
          <a:lstStyle/>
          <a:p>
            <a:pPr marL="0" indent="0">
              <a:buNone/>
            </a:pPr>
            <a:r>
              <a:rPr lang="ru-RU" sz="2200" b="1" dirty="0" smtClean="0"/>
              <a:t>3. ПЕРЕХОД К ПОЯСНЕНИЮ</a:t>
            </a:r>
          </a:p>
          <a:p>
            <a:pPr marL="0" indent="0">
              <a:buNone/>
            </a:pPr>
            <a:endParaRPr lang="ru-RU" sz="2200" b="1" dirty="0" smtClean="0"/>
          </a:p>
          <a:p>
            <a:pPr marL="0" indent="0">
              <a:buNone/>
            </a:pPr>
            <a:endParaRPr lang="ru-RU" sz="2200" b="1" dirty="0" smtClean="0"/>
          </a:p>
          <a:p>
            <a:pPr marL="0" indent="0">
              <a:buNone/>
            </a:pPr>
            <a:endParaRPr lang="ru-RU" sz="2200" b="1" dirty="0"/>
          </a:p>
          <a:p>
            <a:pPr marL="0" indent="0">
              <a:buNone/>
            </a:pPr>
            <a:endParaRPr lang="ru-RU" sz="2200" b="1" dirty="0" smtClean="0"/>
          </a:p>
          <a:p>
            <a:pPr marL="0" indent="0">
              <a:buNone/>
            </a:pPr>
            <a:endParaRPr lang="ru-RU" sz="2200" b="1" dirty="0"/>
          </a:p>
          <a:p>
            <a:pPr marL="0" indent="0">
              <a:buNone/>
            </a:pPr>
            <a:endParaRPr lang="ru-RU" sz="2200" b="1" dirty="0" smtClean="0"/>
          </a:p>
          <a:p>
            <a:pPr marL="0" indent="0">
              <a:buNone/>
            </a:pPr>
            <a:r>
              <a:rPr lang="ru-RU" sz="2200" dirty="0" smtClean="0"/>
              <a:t> </a:t>
            </a:r>
            <a:endParaRPr lang="ru-RU" sz="2200" b="1" dirty="0"/>
          </a:p>
          <a:p>
            <a:pPr marL="0" indent="0">
              <a:buNone/>
            </a:pPr>
            <a:r>
              <a:rPr lang="ru-RU" sz="2200" b="1" dirty="0" smtClean="0"/>
              <a:t>4. ПОЯСНЕНИЕ</a:t>
            </a:r>
          </a:p>
          <a:p>
            <a:pPr marL="0" indent="0">
              <a:buNone/>
            </a:pPr>
            <a:r>
              <a:rPr lang="ru-RU" sz="2200" dirty="0" smtClean="0"/>
              <a:t>Своими словами поясняем, как этот пример иллюстрирует проблему (что вы поняли, когда знакомились с примером).</a:t>
            </a:r>
          </a:p>
          <a:p>
            <a:pPr marL="0" indent="0" algn="just">
              <a:buNone/>
            </a:pPr>
            <a:r>
              <a:rPr lang="ru-RU" sz="2200" dirty="0" smtClean="0"/>
              <a:t>Пример: </a:t>
            </a:r>
            <a:r>
              <a:rPr lang="ru-RU" sz="2400" i="1" dirty="0" smtClean="0"/>
              <a:t>Конечно, никакие фильмы и книги не смогут полноценно передать горе, которое пережили люди. И человек, не испытавший на себе трагедию войны, никогда не поймет желаний тех, кто был ее свидетелем.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636733864"/>
              </p:ext>
            </p:extLst>
          </p:nvPr>
        </p:nvGraphicFramePr>
        <p:xfrm>
          <a:off x="346723" y="1398768"/>
          <a:ext cx="11480842" cy="2865120"/>
        </p:xfrm>
        <a:graphic>
          <a:graphicData uri="http://schemas.openxmlformats.org/drawingml/2006/table">
            <a:tbl>
              <a:tblPr firstRow="1" bandRow="1">
                <a:tableStyleId>{5C22544A-7EE6-4342-B048-85BDC9FD1C3A}</a:tableStyleId>
              </a:tblPr>
              <a:tblGrid>
                <a:gridCol w="5050225">
                  <a:extLst>
                    <a:ext uri="{9D8B030D-6E8A-4147-A177-3AD203B41FA5}">
                      <a16:colId xmlns:a16="http://schemas.microsoft.com/office/drawing/2014/main" val="2841044997"/>
                    </a:ext>
                  </a:extLst>
                </a:gridCol>
                <a:gridCol w="6430617">
                  <a:extLst>
                    <a:ext uri="{9D8B030D-6E8A-4147-A177-3AD203B41FA5}">
                      <a16:colId xmlns:a16="http://schemas.microsoft.com/office/drawing/2014/main" val="3855896593"/>
                    </a:ext>
                  </a:extLst>
                </a:gridCol>
              </a:tblGrid>
              <a:tr h="370840">
                <a:tc>
                  <a:txBody>
                    <a:bodyPr/>
                    <a:lstStyle/>
                    <a:p>
                      <a:r>
                        <a:rPr lang="ru-RU" sz="2200" b="1" dirty="0" smtClean="0">
                          <a:solidFill>
                            <a:schemeClr val="tx1"/>
                          </a:solidFill>
                        </a:rPr>
                        <a:t>Клише перехода к пояснениям (публицистический текст): </a:t>
                      </a:r>
                      <a:endParaRPr lang="ru-RU" sz="2200" dirty="0">
                        <a:solidFill>
                          <a:schemeClr val="tx1"/>
                        </a:solidFill>
                      </a:endParaRPr>
                    </a:p>
                  </a:txBody>
                  <a:tcPr>
                    <a:solidFill>
                      <a:schemeClr val="accent6">
                        <a:lumMod val="20000"/>
                        <a:lumOff val="80000"/>
                      </a:schemeClr>
                    </a:solidFill>
                  </a:tcPr>
                </a:tc>
                <a:tc>
                  <a:txBody>
                    <a:bodyPr/>
                    <a:lstStyle/>
                    <a:p>
                      <a:r>
                        <a:rPr lang="ru-RU" sz="2200" b="1" dirty="0" smtClean="0">
                          <a:solidFill>
                            <a:schemeClr val="tx1"/>
                          </a:solidFill>
                        </a:rPr>
                        <a:t>Клише перехода к пояснениям </a:t>
                      </a:r>
                    </a:p>
                    <a:p>
                      <a:r>
                        <a:rPr lang="ru-RU" sz="2200" b="1" dirty="0" smtClean="0">
                          <a:solidFill>
                            <a:schemeClr val="tx1"/>
                          </a:solidFill>
                        </a:rPr>
                        <a:t>(художественный текст): </a:t>
                      </a:r>
                      <a:endParaRPr lang="ru-RU" sz="2200" b="1"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4028059583"/>
                  </a:ext>
                </a:extLst>
              </a:tr>
              <a:tr h="1933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200" dirty="0" smtClean="0"/>
                        <a:t>действительно; конечно;</a:t>
                      </a:r>
                      <a:r>
                        <a:rPr lang="ru-RU" sz="2200" baseline="0" dirty="0" smtClean="0"/>
                        <a:t> получается, что…; </a:t>
                      </a:r>
                      <a:r>
                        <a:rPr lang="ru-RU" sz="2200" dirty="0" smtClean="0"/>
                        <a:t>этот пример показывает, что..; этим примером автор хотел показать..; эти слова убедительно доказывают, что..; приведённые слова содержат глубокий смысл… и т.п.</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200" dirty="0" smtClean="0"/>
                        <a:t>описанная ситуация заслуживает особого внимания; поступок героя показывает, что; слова/мысли героя позволяют понять..; эти события автор описывает, чтобы…; эта художественная деталь помогает понять… и т.п.</a:t>
                      </a:r>
                    </a:p>
                  </a:txBody>
                  <a:tcPr>
                    <a:solidFill>
                      <a:schemeClr val="accent6">
                        <a:lumMod val="20000"/>
                        <a:lumOff val="80000"/>
                      </a:schemeClr>
                    </a:solidFill>
                  </a:tcPr>
                </a:tc>
                <a:extLst>
                  <a:ext uri="{0D108BD9-81ED-4DB2-BD59-A6C34878D82A}">
                    <a16:rowId xmlns:a16="http://schemas.microsoft.com/office/drawing/2014/main" val="4045512845"/>
                  </a:ext>
                </a:extLst>
              </a:tr>
            </a:tbl>
          </a:graphicData>
        </a:graphic>
      </p:graphicFrame>
    </p:spTree>
    <p:extLst>
      <p:ext uri="{BB962C8B-B14F-4D97-AF65-F5344CB8AC3E}">
        <p14:creationId xmlns:p14="http://schemas.microsoft.com/office/powerpoint/2010/main" val="158961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7146"/>
            <a:ext cx="10515600" cy="1030014"/>
          </a:xfrm>
        </p:spPr>
        <p:txBody>
          <a:bodyPr/>
          <a:lstStyle/>
          <a:p>
            <a:r>
              <a:rPr lang="ru-RU" b="1" dirty="0" smtClean="0"/>
              <a:t>ПРИМЕР АБЗАЦА «ПРИМЕР + ПОЯСНЕНИЕ»</a:t>
            </a:r>
            <a:endParaRPr lang="ru-RU" b="1" dirty="0"/>
          </a:p>
        </p:txBody>
      </p:sp>
      <p:sp>
        <p:nvSpPr>
          <p:cNvPr id="3" name="Объект 2"/>
          <p:cNvSpPr>
            <a:spLocks noGrp="1"/>
          </p:cNvSpPr>
          <p:nvPr>
            <p:ph idx="1"/>
          </p:nvPr>
        </p:nvSpPr>
        <p:spPr>
          <a:xfrm>
            <a:off x="346841" y="1282262"/>
            <a:ext cx="11634952" cy="5416712"/>
          </a:xfrm>
        </p:spPr>
        <p:txBody>
          <a:bodyPr>
            <a:normAutofit fontScale="92500" lnSpcReduction="10000"/>
          </a:bodyPr>
          <a:lstStyle/>
          <a:p>
            <a:pPr marL="0" indent="0" algn="just">
              <a:buNone/>
            </a:pPr>
            <a:r>
              <a:rPr lang="ru-RU" sz="3000" b="1" dirty="0" smtClean="0"/>
              <a:t>Фраза-клише: </a:t>
            </a:r>
            <a:r>
              <a:rPr lang="ru-RU" sz="3000" i="1" dirty="0">
                <a:solidFill>
                  <a:schemeClr val="accent1">
                    <a:lumMod val="50000"/>
                  </a:schemeClr>
                </a:solidFill>
              </a:rPr>
              <a:t>Наблюдая за </a:t>
            </a:r>
            <a:r>
              <a:rPr lang="ru-RU" sz="3000" i="1" dirty="0" smtClean="0">
                <a:solidFill>
                  <a:schemeClr val="accent1">
                    <a:lumMod val="50000"/>
                  </a:schemeClr>
                </a:solidFill>
              </a:rPr>
              <a:t>жизнью, </a:t>
            </a:r>
            <a:r>
              <a:rPr lang="ru-RU" sz="3000" i="1" dirty="0">
                <a:solidFill>
                  <a:schemeClr val="accent1">
                    <a:lumMod val="50000"/>
                  </a:schemeClr>
                </a:solidFill>
              </a:rPr>
              <a:t>автор приходит к выводу, что </a:t>
            </a:r>
            <a:endParaRPr lang="ru-RU" sz="3000" i="1" dirty="0" smtClean="0">
              <a:solidFill>
                <a:schemeClr val="accent1">
                  <a:lumMod val="50000"/>
                </a:schemeClr>
              </a:solidFill>
            </a:endParaRPr>
          </a:p>
          <a:p>
            <a:pPr marL="0" indent="0" algn="just">
              <a:buNone/>
            </a:pPr>
            <a:r>
              <a:rPr lang="ru-RU" sz="3000" b="1" dirty="0" smtClean="0"/>
              <a:t>Конкретный пример: </a:t>
            </a:r>
            <a:r>
              <a:rPr lang="ru-RU" sz="3000" i="1" dirty="0">
                <a:solidFill>
                  <a:schemeClr val="accent1">
                    <a:lumMod val="50000"/>
                  </a:schemeClr>
                </a:solidFill>
              </a:rPr>
              <a:t>человек не способен влиять на ход событий, ведь «страшная сила» времени </a:t>
            </a:r>
            <a:r>
              <a:rPr lang="ru-RU" sz="3000" i="1" dirty="0" smtClean="0">
                <a:solidFill>
                  <a:schemeClr val="accent1">
                    <a:lumMod val="50000"/>
                  </a:schemeClr>
                </a:solidFill>
              </a:rPr>
              <a:t>«не отвечает» на эмоциональные </a:t>
            </a:r>
            <a:r>
              <a:rPr lang="ru-RU" sz="3000" i="1" dirty="0">
                <a:solidFill>
                  <a:schemeClr val="accent1">
                    <a:lumMod val="50000"/>
                  </a:schemeClr>
                </a:solidFill>
              </a:rPr>
              <a:t>отклики людей, а незаметно «захватывает» личность и «ведет куда хочет». Такой закон иногда бывает беспощадным, и порой время «посягает на самое дорогое». </a:t>
            </a:r>
            <a:endParaRPr lang="ru-RU" sz="3000" i="1" dirty="0" smtClean="0">
              <a:solidFill>
                <a:schemeClr val="accent1">
                  <a:lumMod val="50000"/>
                </a:schemeClr>
              </a:solidFill>
            </a:endParaRPr>
          </a:p>
          <a:p>
            <a:pPr marL="0" indent="0" algn="just">
              <a:buNone/>
            </a:pPr>
            <a:r>
              <a:rPr lang="ru-RU" sz="3000" b="1" i="1" dirty="0" smtClean="0"/>
              <a:t>Переход к пояснению: </a:t>
            </a:r>
            <a:r>
              <a:rPr lang="ru-RU" sz="3000" i="1" dirty="0">
                <a:solidFill>
                  <a:schemeClr val="accent1">
                    <a:lumMod val="50000"/>
                  </a:schemeClr>
                </a:solidFill>
              </a:rPr>
              <a:t>Получается, что </a:t>
            </a:r>
          </a:p>
          <a:p>
            <a:pPr marL="0" indent="0" algn="just">
              <a:buNone/>
            </a:pPr>
            <a:r>
              <a:rPr lang="ru-RU" sz="3000" b="1" i="1" dirty="0" smtClean="0"/>
              <a:t>Пояснение: </a:t>
            </a:r>
            <a:r>
              <a:rPr lang="ru-RU" sz="3000" i="1" dirty="0">
                <a:solidFill>
                  <a:schemeClr val="accent1">
                    <a:lumMod val="50000"/>
                  </a:schemeClr>
                </a:solidFill>
              </a:rPr>
              <a:t>человек бессилен перед судьбой. Он не может предотвратить обстоятельства и непременно столкнется с теми испытаниями, которые для него уготовлены</a:t>
            </a:r>
            <a:r>
              <a:rPr lang="ru-RU" sz="3000" i="1" dirty="0" smtClean="0">
                <a:solidFill>
                  <a:schemeClr val="accent1">
                    <a:lumMod val="50000"/>
                  </a:schemeClr>
                </a:solidFill>
              </a:rPr>
              <a:t>.</a:t>
            </a:r>
          </a:p>
          <a:p>
            <a:pPr marL="0" indent="0" algn="just">
              <a:buNone/>
            </a:pPr>
            <a:r>
              <a:rPr lang="ru-RU" sz="3000" dirty="0" smtClean="0">
                <a:solidFill>
                  <a:schemeClr val="tx1">
                    <a:lumMod val="95000"/>
                    <a:lumOff val="5000"/>
                  </a:schemeClr>
                </a:solidFill>
              </a:rPr>
              <a:t>Еще раз перечитайте пример. Вы иллюстрировали сформулированную проблему или вышли за рамки? Показали ли вы на примере, в чем проявляется сила времени? Обязательно себя проверьте.</a:t>
            </a:r>
            <a:endParaRPr lang="ru-RU" sz="3000" dirty="0">
              <a:solidFill>
                <a:schemeClr val="tx1">
                  <a:lumMod val="95000"/>
                  <a:lumOff val="5000"/>
                </a:schemeClr>
              </a:solidFill>
            </a:endParaRPr>
          </a:p>
        </p:txBody>
      </p:sp>
    </p:spTree>
    <p:extLst>
      <p:ext uri="{BB962C8B-B14F-4D97-AF65-F5344CB8AC3E}">
        <p14:creationId xmlns:p14="http://schemas.microsoft.com/office/powerpoint/2010/main" val="141131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013791"/>
          </a:xfrm>
        </p:spPr>
        <p:txBody>
          <a:bodyPr/>
          <a:lstStyle/>
          <a:p>
            <a:pPr algn="ctr"/>
            <a:r>
              <a:rPr lang="ru-RU" b="1" dirty="0" smtClean="0"/>
              <a:t>УЧИМСЯ ЦИТИРОВАТЬ</a:t>
            </a:r>
            <a:endParaRPr lang="ru-RU" b="1" dirty="0"/>
          </a:p>
        </p:txBody>
      </p:sp>
      <p:sp>
        <p:nvSpPr>
          <p:cNvPr id="3" name="Объект 2"/>
          <p:cNvSpPr>
            <a:spLocks noGrp="1"/>
          </p:cNvSpPr>
          <p:nvPr>
            <p:ph idx="1"/>
          </p:nvPr>
        </p:nvSpPr>
        <p:spPr>
          <a:xfrm>
            <a:off x="415787" y="1457877"/>
            <a:ext cx="11360426" cy="4351338"/>
          </a:xfrm>
        </p:spPr>
        <p:txBody>
          <a:bodyPr>
            <a:normAutofit fontScale="92500" lnSpcReduction="10000"/>
          </a:bodyPr>
          <a:lstStyle/>
          <a:p>
            <a:pPr marL="0" indent="0" algn="just">
              <a:buNone/>
            </a:pPr>
            <a:r>
              <a:rPr lang="ru-RU" i="1" dirty="0"/>
              <a:t>Ш.А. </a:t>
            </a:r>
            <a:r>
              <a:rPr lang="ru-RU" i="1" dirty="0" err="1" smtClean="0"/>
              <a:t>Амонашвили</a:t>
            </a:r>
            <a:r>
              <a:rPr lang="ru-RU" i="1" dirty="0" smtClean="0"/>
              <a:t> пишет: «</a:t>
            </a:r>
            <a:r>
              <a:rPr lang="ru-RU" i="1" dirty="0"/>
              <a:t>Духовная жизнь мне представляется в тысячу раз богаче, чем жизнь внешняя, проявленная</a:t>
            </a:r>
            <a:r>
              <a:rPr lang="ru-RU" i="1" dirty="0" smtClean="0"/>
              <a:t>».</a:t>
            </a:r>
          </a:p>
          <a:p>
            <a:pPr marL="0" indent="0" algn="just">
              <a:buNone/>
            </a:pPr>
            <a:endParaRPr lang="ru-RU" i="1" dirty="0" smtClean="0"/>
          </a:p>
          <a:p>
            <a:pPr marL="0" indent="0" algn="just">
              <a:buNone/>
            </a:pPr>
            <a:r>
              <a:rPr lang="ru-RU" dirty="0" smtClean="0"/>
              <a:t>Тургенев утверждал: «Только любовью … движется жизнь». </a:t>
            </a:r>
          </a:p>
          <a:p>
            <a:pPr marL="0" indent="0" algn="just">
              <a:buNone/>
            </a:pPr>
            <a:endParaRPr lang="ru-RU" dirty="0" smtClean="0"/>
          </a:p>
          <a:p>
            <a:pPr marL="0" indent="0" algn="just">
              <a:buNone/>
            </a:pPr>
            <a:r>
              <a:rPr lang="ru-RU" i="1" dirty="0"/>
              <a:t>Ю.В. Бондарев обращает внимание читателей на то, что книга – «важнейший механизм в передаче и научных знаний, и накопленных всеми эпохами чувств». </a:t>
            </a:r>
            <a:endParaRPr lang="ru-RU" i="1" dirty="0" smtClean="0"/>
          </a:p>
          <a:p>
            <a:pPr marL="0" indent="0" algn="just">
              <a:buNone/>
            </a:pPr>
            <a:endParaRPr lang="ru-RU" dirty="0" smtClean="0"/>
          </a:p>
          <a:p>
            <a:pPr marL="0" indent="0" algn="just">
              <a:buNone/>
            </a:pPr>
            <a:r>
              <a:rPr lang="ru-RU" i="1" dirty="0"/>
              <a:t>Бондарев приводит слова Толстого о том, что воздействие книги подобно «заражению чувствами». </a:t>
            </a:r>
            <a:endParaRPr lang="ru-RU" dirty="0"/>
          </a:p>
        </p:txBody>
      </p:sp>
    </p:spTree>
    <p:extLst>
      <p:ext uri="{BB962C8B-B14F-4D97-AF65-F5344CB8AC3E}">
        <p14:creationId xmlns:p14="http://schemas.microsoft.com/office/powerpoint/2010/main" val="308720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924909"/>
          </a:xfrm>
        </p:spPr>
        <p:txBody>
          <a:bodyPr/>
          <a:lstStyle/>
          <a:p>
            <a:pPr algn="ctr"/>
            <a:r>
              <a:rPr lang="ru-RU" b="1" dirty="0" smtClean="0"/>
              <a:t>ВАЖНО!</a:t>
            </a:r>
            <a:endParaRPr lang="ru-RU" b="1" dirty="0"/>
          </a:p>
        </p:txBody>
      </p:sp>
      <p:sp>
        <p:nvSpPr>
          <p:cNvPr id="3" name="Объект 2"/>
          <p:cNvSpPr>
            <a:spLocks noGrp="1"/>
          </p:cNvSpPr>
          <p:nvPr>
            <p:ph idx="1"/>
          </p:nvPr>
        </p:nvSpPr>
        <p:spPr>
          <a:xfrm>
            <a:off x="357352" y="672662"/>
            <a:ext cx="11466786" cy="5996495"/>
          </a:xfrm>
        </p:spPr>
        <p:txBody>
          <a:bodyPr>
            <a:normAutofit fontScale="77500" lnSpcReduction="20000"/>
          </a:bodyPr>
          <a:lstStyle/>
          <a:p>
            <a:pPr marL="0" indent="0">
              <a:buNone/>
            </a:pPr>
            <a:r>
              <a:rPr lang="ru-RU" b="1" dirty="0" smtClean="0">
                <a:solidFill>
                  <a:srgbClr val="FF0000"/>
                </a:solidFill>
              </a:rPr>
              <a:t>Нельзя </a:t>
            </a:r>
            <a:r>
              <a:rPr lang="ru-RU" b="1" u="sng" dirty="0" smtClean="0">
                <a:solidFill>
                  <a:srgbClr val="FF0000"/>
                </a:solidFill>
              </a:rPr>
              <a:t>чрезмерно</a:t>
            </a:r>
            <a:r>
              <a:rPr lang="ru-RU" b="1" dirty="0" smtClean="0">
                <a:solidFill>
                  <a:srgbClr val="FF0000"/>
                </a:solidFill>
              </a:rPr>
              <a:t> цитировать.</a:t>
            </a:r>
          </a:p>
          <a:p>
            <a:pPr marL="0" indent="0">
              <a:buNone/>
            </a:pPr>
            <a:r>
              <a:rPr lang="ru-RU" b="1" dirty="0" smtClean="0">
                <a:solidFill>
                  <a:srgbClr val="FF0000"/>
                </a:solidFill>
              </a:rPr>
              <a:t>Нельзя пересказывать</a:t>
            </a:r>
            <a:r>
              <a:rPr lang="ru-RU" dirty="0" smtClean="0">
                <a:solidFill>
                  <a:srgbClr val="FF0000"/>
                </a:solidFill>
              </a:rPr>
              <a:t> </a:t>
            </a:r>
            <a:r>
              <a:rPr lang="ru-RU" dirty="0" smtClean="0"/>
              <a:t>(пересказ </a:t>
            </a:r>
            <a:r>
              <a:rPr lang="ru-RU" dirty="0"/>
              <a:t>может появиться в сочинении только как вспомогательный </a:t>
            </a:r>
            <a:r>
              <a:rPr lang="ru-RU" dirty="0" smtClean="0"/>
              <a:t>фрагмент).</a:t>
            </a:r>
            <a:endParaRPr lang="ru-RU" dirty="0"/>
          </a:p>
          <a:p>
            <a:pPr marL="0" indent="0">
              <a:buNone/>
            </a:pPr>
            <a:endParaRPr lang="ru-RU" dirty="0" smtClean="0"/>
          </a:p>
          <a:p>
            <a:pPr marL="0" indent="0">
              <a:buNone/>
            </a:pPr>
            <a:r>
              <a:rPr lang="ru-RU" b="1" dirty="0" smtClean="0"/>
              <a:t>ПЕРЕСКАЗ</a:t>
            </a:r>
            <a:r>
              <a:rPr lang="ru-RU" dirty="0" smtClean="0"/>
              <a:t> </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перечисляем, что делают герои</a:t>
            </a:r>
            <a:r>
              <a:rPr lang="ru-RU" dirty="0" smtClean="0">
                <a:latin typeface="Times New Roman" panose="02020603050405020304" pitchFamily="18" charset="0"/>
                <a:cs typeface="Times New Roman" panose="02020603050405020304" pitchFamily="18" charset="0"/>
              </a:rPr>
              <a:t>)</a:t>
            </a:r>
            <a:r>
              <a:rPr lang="ru-RU" dirty="0"/>
              <a:t> </a:t>
            </a:r>
            <a:r>
              <a:rPr lang="ru-RU" i="1" dirty="0">
                <a:solidFill>
                  <a:srgbClr val="0070C0"/>
                </a:solidFill>
              </a:rPr>
              <a:t>Рассказчик</a:t>
            </a:r>
            <a:r>
              <a:rPr lang="ru-RU" dirty="0" smtClean="0"/>
              <a:t> </a:t>
            </a:r>
            <a:r>
              <a:rPr lang="ru-RU" i="1" dirty="0" smtClean="0">
                <a:solidFill>
                  <a:srgbClr val="0070C0"/>
                </a:solidFill>
              </a:rPr>
              <a:t>решил повлиять на время, но у </a:t>
            </a:r>
            <a:r>
              <a:rPr lang="ru-RU" i="1" dirty="0">
                <a:solidFill>
                  <a:srgbClr val="0070C0"/>
                </a:solidFill>
              </a:rPr>
              <a:t>него не получалось, </a:t>
            </a:r>
            <a:r>
              <a:rPr lang="ru-RU" i="1" dirty="0" smtClean="0">
                <a:solidFill>
                  <a:srgbClr val="0070C0"/>
                </a:solidFill>
              </a:rPr>
              <a:t>он начал много работать. </a:t>
            </a:r>
            <a:endParaRPr lang="ru-RU" i="1" dirty="0">
              <a:solidFill>
                <a:srgbClr val="0070C0"/>
              </a:solidFill>
            </a:endParaRPr>
          </a:p>
          <a:p>
            <a:pPr marL="0" indent="0">
              <a:buNone/>
            </a:pPr>
            <a:r>
              <a:rPr lang="ru-RU" b="1" dirty="0" smtClean="0">
                <a:latin typeface="Times New Roman" panose="02020603050405020304" pitchFamily="18" charset="0"/>
                <a:cs typeface="Times New Roman" panose="02020603050405020304" pitchFamily="18" charset="0"/>
              </a:rPr>
              <a:t>АНАЛИЗ</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(что делает автор и как воспринимает читатель, даем оценку происходящему)</a:t>
            </a:r>
          </a:p>
          <a:p>
            <a:pPr marL="0" indent="0" algn="just">
              <a:buNone/>
            </a:pPr>
            <a:r>
              <a:rPr lang="ru-RU" i="1" dirty="0">
                <a:solidFill>
                  <a:srgbClr val="0070C0"/>
                </a:solidFill>
              </a:rPr>
              <a:t>Продолжая размышлять, автор знакомит читателя с фактами из своей жизни, когда он пытался «стать выше времени», </a:t>
            </a:r>
            <a:r>
              <a:rPr lang="ru-RU" i="1" u="sng" dirty="0">
                <a:solidFill>
                  <a:srgbClr val="0070C0"/>
                </a:solidFill>
              </a:rPr>
              <a:t>идти против его течения</a:t>
            </a:r>
            <a:r>
              <a:rPr lang="ru-RU" i="1" dirty="0">
                <a:solidFill>
                  <a:srgbClr val="0070C0"/>
                </a:solidFill>
              </a:rPr>
              <a:t>. Но все </a:t>
            </a:r>
            <a:r>
              <a:rPr lang="ru-RU" i="1" u="sng" dirty="0">
                <a:solidFill>
                  <a:srgbClr val="0070C0"/>
                </a:solidFill>
              </a:rPr>
              <a:t>попытки</a:t>
            </a:r>
            <a:r>
              <a:rPr lang="ru-RU" i="1" dirty="0">
                <a:solidFill>
                  <a:srgbClr val="0070C0"/>
                </a:solidFill>
              </a:rPr>
              <a:t> повлиять на судьбу </a:t>
            </a:r>
            <a:r>
              <a:rPr lang="ru-RU" i="1" u="sng" dirty="0">
                <a:solidFill>
                  <a:srgbClr val="0070C0"/>
                </a:solidFill>
              </a:rPr>
              <a:t>оказывались</a:t>
            </a:r>
            <a:r>
              <a:rPr lang="ru-RU" i="1" dirty="0">
                <a:solidFill>
                  <a:srgbClr val="0070C0"/>
                </a:solidFill>
              </a:rPr>
              <a:t> </a:t>
            </a:r>
            <a:r>
              <a:rPr lang="ru-RU" i="1" u="sng" dirty="0">
                <a:solidFill>
                  <a:srgbClr val="0070C0"/>
                </a:solidFill>
              </a:rPr>
              <a:t>безуспешными</a:t>
            </a:r>
            <a:r>
              <a:rPr lang="ru-RU" i="1" dirty="0">
                <a:solidFill>
                  <a:srgbClr val="0070C0"/>
                </a:solidFill>
              </a:rPr>
              <a:t>. Оставалось только </a:t>
            </a:r>
            <a:r>
              <a:rPr lang="ru-RU" i="1" u="sng" dirty="0">
                <a:solidFill>
                  <a:srgbClr val="0070C0"/>
                </a:solidFill>
              </a:rPr>
              <a:t>признать</a:t>
            </a:r>
            <a:r>
              <a:rPr lang="ru-RU" i="1" dirty="0">
                <a:solidFill>
                  <a:srgbClr val="0070C0"/>
                </a:solidFill>
              </a:rPr>
              <a:t> «</a:t>
            </a:r>
            <a:r>
              <a:rPr lang="ru-RU" i="1" u="sng" dirty="0">
                <a:solidFill>
                  <a:srgbClr val="0070C0"/>
                </a:solidFill>
              </a:rPr>
              <a:t>чудовищную уродливость положения</a:t>
            </a:r>
            <a:r>
              <a:rPr lang="ru-RU" i="1" dirty="0">
                <a:solidFill>
                  <a:srgbClr val="0070C0"/>
                </a:solidFill>
              </a:rPr>
              <a:t>». </a:t>
            </a:r>
            <a:r>
              <a:rPr lang="ru-RU" i="1" u="sng" dirty="0">
                <a:solidFill>
                  <a:srgbClr val="0070C0"/>
                </a:solidFill>
              </a:rPr>
              <a:t>Безвыходная</a:t>
            </a:r>
            <a:r>
              <a:rPr lang="ru-RU" i="1" dirty="0">
                <a:solidFill>
                  <a:srgbClr val="0070C0"/>
                </a:solidFill>
              </a:rPr>
              <a:t> ситуация вызывала </a:t>
            </a:r>
            <a:r>
              <a:rPr lang="ru-RU" i="1" dirty="0" smtClean="0">
                <a:solidFill>
                  <a:srgbClr val="0070C0"/>
                </a:solidFill>
              </a:rPr>
              <a:t>страх в душе. </a:t>
            </a:r>
            <a:r>
              <a:rPr lang="ru-RU" i="1" dirty="0">
                <a:solidFill>
                  <a:srgbClr val="0070C0"/>
                </a:solidFill>
              </a:rPr>
              <a:t>Справиться </a:t>
            </a:r>
            <a:r>
              <a:rPr lang="ru-RU" i="1" dirty="0" smtClean="0">
                <a:solidFill>
                  <a:srgbClr val="0070C0"/>
                </a:solidFill>
              </a:rPr>
              <a:t>помогала только  </a:t>
            </a:r>
            <a:r>
              <a:rPr lang="ru-RU" i="1" dirty="0">
                <a:solidFill>
                  <a:srgbClr val="0070C0"/>
                </a:solidFill>
              </a:rPr>
              <a:t>работа. Жизненный опыт автора показывает, что зависимость от времени </a:t>
            </a:r>
            <a:r>
              <a:rPr lang="ru-RU" i="1" dirty="0" smtClean="0">
                <a:solidFill>
                  <a:srgbClr val="0070C0"/>
                </a:solidFill>
              </a:rPr>
              <a:t>очевидна. Человеку </a:t>
            </a:r>
            <a:r>
              <a:rPr lang="ru-RU" i="1" dirty="0">
                <a:solidFill>
                  <a:srgbClr val="0070C0"/>
                </a:solidFill>
              </a:rPr>
              <a:t>остается только смириться с положением и искать для себя утешение</a:t>
            </a:r>
            <a:r>
              <a:rPr lang="ru-RU" i="1" dirty="0" smtClean="0">
                <a:solidFill>
                  <a:srgbClr val="0070C0"/>
                </a:solidFill>
              </a:rPr>
              <a:t>.</a:t>
            </a:r>
          </a:p>
          <a:p>
            <a:pPr marL="0" indent="0" algn="just">
              <a:buNone/>
            </a:pPr>
            <a:r>
              <a:rPr lang="ru-RU" b="1" dirty="0" smtClean="0">
                <a:latin typeface="Times New Roman" panose="02020603050405020304" pitchFamily="18" charset="0"/>
                <a:cs typeface="Times New Roman" panose="02020603050405020304" pitchFamily="18" charset="0"/>
              </a:rPr>
              <a:t>Совет</a:t>
            </a:r>
            <a:r>
              <a:rPr lang="ru-RU" b="1" dirty="0">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несколько раз упомяните автора, используя речевые клише: </a:t>
            </a:r>
            <a:r>
              <a:rPr lang="ru-RU" dirty="0" smtClean="0">
                <a:solidFill>
                  <a:srgbClr val="000000"/>
                </a:solidFill>
                <a:latin typeface="Times New Roman" panose="02020603050405020304" pitchFamily="18" charset="0"/>
                <a:cs typeface="Times New Roman" panose="02020603050405020304" pitchFamily="18" charset="0"/>
              </a:rPr>
              <a:t>«</a:t>
            </a:r>
            <a:r>
              <a:rPr lang="ru-RU" dirty="0">
                <a:solidFill>
                  <a:srgbClr val="000000"/>
                </a:solidFill>
                <a:latin typeface="Times New Roman" panose="02020603050405020304" pitchFamily="18" charset="0"/>
                <a:cs typeface="Times New Roman" panose="02020603050405020304" pitchFamily="18" charset="0"/>
              </a:rPr>
              <a:t>автор описывает», «писатель рассуждает», </a:t>
            </a:r>
            <a:r>
              <a:rPr lang="ru-RU" dirty="0" smtClean="0">
                <a:solidFill>
                  <a:srgbClr val="000000"/>
                </a:solidFill>
                <a:latin typeface="Times New Roman" panose="02020603050405020304" pitchFamily="18" charset="0"/>
                <a:cs typeface="Times New Roman" panose="02020603050405020304" pitchFamily="18" charset="0"/>
              </a:rPr>
              <a:t>«автор обращает внимание», «публицист считает</a:t>
            </a:r>
            <a:r>
              <a:rPr lang="ru-RU" dirty="0">
                <a:solidFill>
                  <a:srgbClr val="000000"/>
                </a:solidFill>
                <a:latin typeface="Times New Roman" panose="02020603050405020304" pitchFamily="18" charset="0"/>
                <a:cs typeface="Times New Roman" panose="02020603050405020304" pitchFamily="18" charset="0"/>
              </a:rPr>
              <a:t>» и т. п. Это поможет вам избежать пересказа.</a:t>
            </a:r>
          </a:p>
          <a:p>
            <a:pPr marL="0" indent="0" algn="just">
              <a:buNone/>
            </a:pPr>
            <a:r>
              <a:rPr lang="ru-RU" b="1" dirty="0">
                <a:latin typeface="Times New Roman" panose="02020603050405020304" pitchFamily="18" charset="0"/>
                <a:cs typeface="Times New Roman" panose="02020603050405020304" pitchFamily="18" charset="0"/>
              </a:rPr>
              <a:t>Итак, пересказ – говорим о том, что делают герои, анализ – говорим о том, что делает автор и как это воспринимает читатель</a:t>
            </a:r>
            <a:r>
              <a:rPr lang="ru-RU"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6815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581" y="146465"/>
            <a:ext cx="10515600" cy="833054"/>
          </a:xfrm>
        </p:spPr>
        <p:txBody>
          <a:bodyPr/>
          <a:lstStyle/>
          <a:p>
            <a:pPr algn="ctr"/>
            <a:r>
              <a:rPr lang="ru-RU" b="1" dirty="0" smtClean="0"/>
              <a:t>СВЯЗЬ МЕЖДУ ПРИМЕРАМИ</a:t>
            </a:r>
            <a:endParaRPr lang="ru-RU" b="1" dirty="0"/>
          </a:p>
        </p:txBody>
      </p:sp>
      <p:pic>
        <p:nvPicPr>
          <p:cNvPr id="4" name="Объект 3"/>
          <p:cNvPicPr>
            <a:picLocks noGrp="1" noChangeAspect="1"/>
          </p:cNvPicPr>
          <p:nvPr>
            <p:ph idx="1"/>
          </p:nvPr>
        </p:nvPicPr>
        <p:blipFill rotWithShape="1">
          <a:blip r:embed="rId2"/>
          <a:srcRect t="1" r="13711" b="-3252"/>
          <a:stretch/>
        </p:blipFill>
        <p:spPr>
          <a:xfrm>
            <a:off x="1506366" y="1051066"/>
            <a:ext cx="8522216" cy="1982854"/>
          </a:xfrm>
          <a:prstGeom prst="rect">
            <a:avLst/>
          </a:prstGeom>
        </p:spPr>
      </p:pic>
      <p:sp>
        <p:nvSpPr>
          <p:cNvPr id="5" name="Выгнутая вправо стрелка 4"/>
          <p:cNvSpPr/>
          <p:nvPr/>
        </p:nvSpPr>
        <p:spPr>
          <a:xfrm>
            <a:off x="10111180" y="1198180"/>
            <a:ext cx="430924" cy="798786"/>
          </a:xfrm>
          <a:prstGeom prst="curved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Прямоугольник 5"/>
          <p:cNvSpPr/>
          <p:nvPr/>
        </p:nvSpPr>
        <p:spPr>
          <a:xfrm>
            <a:off x="734581" y="3246612"/>
            <a:ext cx="8644759" cy="3139321"/>
          </a:xfrm>
          <a:prstGeom prst="rect">
            <a:avLst/>
          </a:prstGeom>
        </p:spPr>
        <p:txBody>
          <a:bodyPr wrap="square">
            <a:spAutoFit/>
          </a:bodyPr>
          <a:lstStyle/>
          <a:p>
            <a:r>
              <a:rPr lang="ru-RU" sz="2200" b="1" dirty="0" smtClean="0"/>
              <a:t>ПРИМЕРЫ ПЕРЕХОДА (клише)</a:t>
            </a:r>
          </a:p>
          <a:p>
            <a:r>
              <a:rPr lang="ru-RU" sz="2200" dirty="0" smtClean="0"/>
              <a:t>Но всё меняется, когда…</a:t>
            </a:r>
          </a:p>
          <a:p>
            <a:r>
              <a:rPr lang="ru-RU" sz="2200" dirty="0" smtClean="0"/>
              <a:t>Очевидно, поведение героя повлияло на…</a:t>
            </a:r>
          </a:p>
          <a:p>
            <a:r>
              <a:rPr lang="ru-RU" sz="2200" dirty="0"/>
              <a:t>Иначе ведет себя … </a:t>
            </a:r>
          </a:p>
          <a:p>
            <a:r>
              <a:rPr lang="ru-RU" sz="2200" dirty="0" smtClean="0"/>
              <a:t>Обращает на себя внимание и эпизод….</a:t>
            </a:r>
          </a:p>
          <a:p>
            <a:r>
              <a:rPr lang="ru-RU" sz="2200" dirty="0" smtClean="0"/>
              <a:t>Продолжая размышлять, автор знакомит читателя…</a:t>
            </a:r>
          </a:p>
          <a:p>
            <a:r>
              <a:rPr lang="ru-RU" sz="2200" dirty="0" smtClean="0"/>
              <a:t>Автор обращает внимание и на…</a:t>
            </a:r>
          </a:p>
          <a:p>
            <a:r>
              <a:rPr lang="ru-RU" sz="2200" dirty="0" smtClean="0"/>
              <a:t>Несмотря на…., герой….</a:t>
            </a:r>
          </a:p>
          <a:p>
            <a:r>
              <a:rPr lang="ru-RU" sz="2200" dirty="0" smtClean="0"/>
              <a:t>К счастью,… / К сожалению,</a:t>
            </a:r>
            <a:r>
              <a:rPr lang="ru-RU" dirty="0" smtClean="0"/>
              <a:t>… и т.п.</a:t>
            </a:r>
            <a:endParaRPr lang="ru-RU" dirty="0"/>
          </a:p>
        </p:txBody>
      </p:sp>
    </p:spTree>
    <p:extLst>
      <p:ext uri="{BB962C8B-B14F-4D97-AF65-F5344CB8AC3E}">
        <p14:creationId xmlns:p14="http://schemas.microsoft.com/office/powerpoint/2010/main" val="82323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114096"/>
          </a:xfrm>
        </p:spPr>
        <p:txBody>
          <a:bodyPr/>
          <a:lstStyle/>
          <a:p>
            <a:pPr algn="ctr"/>
            <a:r>
              <a:rPr lang="ru-RU" b="1" dirty="0" smtClean="0"/>
              <a:t>АНАЛИЗ СМЫСЛОВОЙ СВЯЗИ – 4 абзац</a:t>
            </a:r>
            <a:endParaRPr lang="ru-RU" b="1" dirty="0"/>
          </a:p>
        </p:txBody>
      </p:sp>
      <p:sp>
        <p:nvSpPr>
          <p:cNvPr id="6" name="Объект 5"/>
          <p:cNvSpPr>
            <a:spLocks noGrp="1"/>
          </p:cNvSpPr>
          <p:nvPr>
            <p:ph idx="1"/>
          </p:nvPr>
        </p:nvSpPr>
        <p:spPr>
          <a:xfrm>
            <a:off x="838200" y="2806262"/>
            <a:ext cx="10515600" cy="3909848"/>
          </a:xfrm>
        </p:spPr>
        <p:txBody>
          <a:bodyPr>
            <a:normAutofit/>
          </a:bodyPr>
          <a:lstStyle/>
          <a:p>
            <a:pPr marL="0" indent="0">
              <a:buNone/>
            </a:pPr>
            <a:endParaRPr lang="ru-RU" dirty="0" smtClean="0"/>
          </a:p>
          <a:p>
            <a:endParaRPr lang="ru-RU" dirty="0"/>
          </a:p>
        </p:txBody>
      </p:sp>
      <p:pic>
        <p:nvPicPr>
          <p:cNvPr id="9" name="Рисунок 8"/>
          <p:cNvPicPr>
            <a:picLocks noChangeAspect="1"/>
          </p:cNvPicPr>
          <p:nvPr/>
        </p:nvPicPr>
        <p:blipFill>
          <a:blip r:embed="rId2"/>
          <a:stretch>
            <a:fillRect/>
          </a:stretch>
        </p:blipFill>
        <p:spPr>
          <a:xfrm>
            <a:off x="740311" y="1364153"/>
            <a:ext cx="9876376" cy="1639614"/>
          </a:xfrm>
          <a:prstGeom prst="rect">
            <a:avLst/>
          </a:prstGeom>
        </p:spPr>
      </p:pic>
      <p:pic>
        <p:nvPicPr>
          <p:cNvPr id="10" name="Рисунок 9"/>
          <p:cNvPicPr>
            <a:picLocks noChangeAspect="1"/>
          </p:cNvPicPr>
          <p:nvPr/>
        </p:nvPicPr>
        <p:blipFill>
          <a:blip r:embed="rId3"/>
          <a:stretch>
            <a:fillRect/>
          </a:stretch>
        </p:blipFill>
        <p:spPr>
          <a:xfrm>
            <a:off x="2603179" y="2473230"/>
            <a:ext cx="6687892" cy="424797"/>
          </a:xfrm>
          <a:prstGeom prst="rect">
            <a:avLst/>
          </a:prstGeom>
        </p:spPr>
      </p:pic>
      <p:graphicFrame>
        <p:nvGraphicFramePr>
          <p:cNvPr id="11" name="Таблица 10"/>
          <p:cNvGraphicFramePr>
            <a:graphicFrameLocks noGrp="1"/>
          </p:cNvGraphicFramePr>
          <p:nvPr>
            <p:extLst>
              <p:ext uri="{D42A27DB-BD31-4B8C-83A1-F6EECF244321}">
                <p14:modId xmlns:p14="http://schemas.microsoft.com/office/powerpoint/2010/main" val="3894956905"/>
              </p:ext>
            </p:extLst>
          </p:nvPr>
        </p:nvGraphicFramePr>
        <p:xfrm>
          <a:off x="492256" y="3518818"/>
          <a:ext cx="11404884" cy="2682240"/>
        </p:xfrm>
        <a:graphic>
          <a:graphicData uri="http://schemas.openxmlformats.org/drawingml/2006/table">
            <a:tbl>
              <a:tblPr firstRow="1" bandRow="1">
                <a:tableStyleId>{5C22544A-7EE6-4342-B048-85BDC9FD1C3A}</a:tableStyleId>
              </a:tblPr>
              <a:tblGrid>
                <a:gridCol w="3362134">
                  <a:extLst>
                    <a:ext uri="{9D8B030D-6E8A-4147-A177-3AD203B41FA5}">
                      <a16:colId xmlns:a16="http://schemas.microsoft.com/office/drawing/2014/main" val="3593845415"/>
                    </a:ext>
                  </a:extLst>
                </a:gridCol>
                <a:gridCol w="8042750">
                  <a:extLst>
                    <a:ext uri="{9D8B030D-6E8A-4147-A177-3AD203B41FA5}">
                      <a16:colId xmlns:a16="http://schemas.microsoft.com/office/drawing/2014/main" val="306525080"/>
                    </a:ext>
                  </a:extLst>
                </a:gridCol>
              </a:tblGrid>
              <a:tr h="370840">
                <a:tc>
                  <a:txBody>
                    <a:bodyPr/>
                    <a:lstStyle/>
                    <a:p>
                      <a:r>
                        <a:rPr lang="ru-RU" sz="2200" dirty="0" smtClean="0">
                          <a:solidFill>
                            <a:schemeClr val="tx1"/>
                          </a:solidFill>
                        </a:rPr>
                        <a:t>Смысловые отношения</a:t>
                      </a:r>
                      <a:endParaRPr lang="ru-RU" sz="2200" dirty="0">
                        <a:solidFill>
                          <a:schemeClr val="tx1"/>
                        </a:solidFill>
                      </a:endParaRPr>
                    </a:p>
                  </a:txBody>
                  <a:tcPr>
                    <a:solidFill>
                      <a:schemeClr val="accent6">
                        <a:lumMod val="40000"/>
                        <a:lumOff val="60000"/>
                      </a:schemeClr>
                    </a:solidFill>
                  </a:tcPr>
                </a:tc>
                <a:tc>
                  <a:txBody>
                    <a:bodyPr/>
                    <a:lstStyle/>
                    <a:p>
                      <a:r>
                        <a:rPr lang="ru-RU" sz="2200" dirty="0" smtClean="0">
                          <a:solidFill>
                            <a:schemeClr val="tx1"/>
                          </a:solidFill>
                        </a:rPr>
                        <a:t>Типовые конструкции</a:t>
                      </a:r>
                      <a:endParaRPr lang="ru-RU" sz="2200"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2853448423"/>
                  </a:ext>
                </a:extLst>
              </a:tr>
              <a:tr h="370840">
                <a:tc>
                  <a:txBody>
                    <a:bodyPr/>
                    <a:lstStyle/>
                    <a:p>
                      <a:r>
                        <a:rPr lang="ru-RU" sz="2200" dirty="0" smtClean="0"/>
                        <a:t>Равноправие (дополнение)</a:t>
                      </a:r>
                      <a:endParaRPr lang="ru-RU" sz="2200" dirty="0"/>
                    </a:p>
                  </a:txBody>
                  <a:tcPr>
                    <a:solidFill>
                      <a:schemeClr val="accent6">
                        <a:lumMod val="20000"/>
                        <a:lumOff val="80000"/>
                      </a:schemeClr>
                    </a:solidFill>
                  </a:tcPr>
                </a:tc>
                <a:tc>
                  <a:txBody>
                    <a:bodyPr/>
                    <a:lstStyle/>
                    <a:p>
                      <a:r>
                        <a:rPr lang="ru-RU" sz="1800" kern="1200" dirty="0" smtClean="0">
                          <a:solidFill>
                            <a:schemeClr val="dk1"/>
                          </a:solidFill>
                          <a:effectLst/>
                          <a:latin typeface="+mn-lt"/>
                          <a:ea typeface="+mn-ea"/>
                          <a:cs typeface="+mn-cs"/>
                        </a:rPr>
                        <a:t>И нежные чувству к матери, и трепетное отношение к родным местам в равной степени (дополняя друг друга) убеждают в том, что… </a:t>
                      </a:r>
                      <a:endParaRPr lang="ru-RU" sz="1800" kern="1200" dirty="0">
                        <a:solidFill>
                          <a:schemeClr val="dk1"/>
                        </a:solidFill>
                        <a:effectLst/>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2944849058"/>
                  </a:ext>
                </a:extLst>
              </a:tr>
              <a:tr h="370840">
                <a:tc>
                  <a:txBody>
                    <a:bodyPr/>
                    <a:lstStyle/>
                    <a:p>
                      <a:r>
                        <a:rPr lang="ru-RU" sz="2200" dirty="0" smtClean="0"/>
                        <a:t>Противопоставление</a:t>
                      </a:r>
                      <a:endParaRPr lang="ru-RU" sz="2200" dirty="0"/>
                    </a:p>
                  </a:txBody>
                  <a:tcPr>
                    <a:solidFill>
                      <a:schemeClr val="accent6">
                        <a:lumMod val="20000"/>
                        <a:lumOff val="80000"/>
                      </a:schemeClr>
                    </a:solidFill>
                  </a:tcPr>
                </a:tc>
                <a:tc>
                  <a:txBody>
                    <a:bodyPr/>
                    <a:lstStyle/>
                    <a:p>
                      <a:r>
                        <a:rPr lang="ru-RU" sz="1800" kern="1200" dirty="0" smtClean="0">
                          <a:solidFill>
                            <a:schemeClr val="dk1"/>
                          </a:solidFill>
                          <a:effectLst/>
                          <a:latin typeface="+mn-lt"/>
                          <a:ea typeface="+mn-ea"/>
                          <a:cs typeface="+mn-cs"/>
                        </a:rPr>
                        <a:t>Мнение героя, испытывающего любовь к родным местам, противопоставлено взглядам человека, оторванного от родины…</a:t>
                      </a:r>
                      <a:endParaRPr lang="ru-RU" sz="1800" kern="1200" dirty="0">
                        <a:solidFill>
                          <a:schemeClr val="dk1"/>
                        </a:solidFill>
                        <a:effectLst/>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2667386522"/>
                  </a:ext>
                </a:extLst>
              </a:tr>
              <a:tr h="370840">
                <a:tc>
                  <a:txBody>
                    <a:bodyPr/>
                    <a:lstStyle/>
                    <a:p>
                      <a:r>
                        <a:rPr lang="ru-RU" sz="2200" dirty="0" smtClean="0"/>
                        <a:t>Сравнение</a:t>
                      </a:r>
                      <a:endParaRPr lang="ru-RU" sz="2200" dirty="0"/>
                    </a:p>
                  </a:txBody>
                  <a:tcPr>
                    <a:solidFill>
                      <a:schemeClr val="accent6">
                        <a:lumMod val="20000"/>
                        <a:lumOff val="80000"/>
                      </a:schemeClr>
                    </a:solidFill>
                  </a:tcPr>
                </a:tc>
                <a:tc>
                  <a:txBody>
                    <a:bodyPr/>
                    <a:lstStyle/>
                    <a:p>
                      <a:r>
                        <a:rPr lang="ru-RU" sz="1800" kern="1200" dirty="0" smtClean="0">
                          <a:solidFill>
                            <a:schemeClr val="dk1"/>
                          </a:solidFill>
                          <a:effectLst/>
                          <a:latin typeface="+mn-lt"/>
                          <a:ea typeface="+mn-ea"/>
                          <a:cs typeface="+mn-cs"/>
                        </a:rPr>
                        <a:t>Сравнивая поведение героев, по-разному ведущих себя в сложной ситуации,…</a:t>
                      </a:r>
                      <a:endParaRPr lang="ru-RU" sz="2200" dirty="0"/>
                    </a:p>
                  </a:txBody>
                  <a:tcPr>
                    <a:solidFill>
                      <a:schemeClr val="accent6">
                        <a:lumMod val="20000"/>
                        <a:lumOff val="80000"/>
                      </a:schemeClr>
                    </a:solidFill>
                  </a:tcPr>
                </a:tc>
                <a:extLst>
                  <a:ext uri="{0D108BD9-81ED-4DB2-BD59-A6C34878D82A}">
                    <a16:rowId xmlns:a16="http://schemas.microsoft.com/office/drawing/2014/main" val="2055061118"/>
                  </a:ext>
                </a:extLst>
              </a:tr>
              <a:tr h="370840">
                <a:tc>
                  <a:txBody>
                    <a:bodyPr/>
                    <a:lstStyle/>
                    <a:p>
                      <a:r>
                        <a:rPr lang="ru-RU" sz="2200" dirty="0" smtClean="0"/>
                        <a:t>Причина, следствие</a:t>
                      </a:r>
                      <a:endParaRPr lang="ru-RU" sz="2200" dirty="0"/>
                    </a:p>
                  </a:txBody>
                  <a:tcPr>
                    <a:solidFill>
                      <a:schemeClr val="accent6">
                        <a:lumMod val="20000"/>
                        <a:lumOff val="80000"/>
                      </a:schemeClr>
                    </a:solidFill>
                  </a:tcPr>
                </a:tc>
                <a:tc>
                  <a:txBody>
                    <a:bodyPr/>
                    <a:lstStyle/>
                    <a:p>
                      <a:r>
                        <a:rPr lang="ru-RU" sz="1800" kern="1200" dirty="0" smtClean="0">
                          <a:solidFill>
                            <a:schemeClr val="dk1"/>
                          </a:solidFill>
                          <a:effectLst/>
                          <a:latin typeface="+mn-lt"/>
                          <a:ea typeface="+mn-ea"/>
                          <a:cs typeface="+mn-cs"/>
                        </a:rPr>
                        <a:t>Поведение команды является следствием грамотной работы командира. …</a:t>
                      </a:r>
                      <a:endParaRPr lang="ru-RU" sz="2200" dirty="0"/>
                    </a:p>
                  </a:txBody>
                  <a:tcPr>
                    <a:solidFill>
                      <a:schemeClr val="accent6">
                        <a:lumMod val="20000"/>
                        <a:lumOff val="80000"/>
                      </a:schemeClr>
                    </a:solidFill>
                  </a:tcPr>
                </a:tc>
                <a:extLst>
                  <a:ext uri="{0D108BD9-81ED-4DB2-BD59-A6C34878D82A}">
                    <a16:rowId xmlns:a16="http://schemas.microsoft.com/office/drawing/2014/main" val="66822639"/>
                  </a:ext>
                </a:extLst>
              </a:tr>
            </a:tbl>
          </a:graphicData>
        </a:graphic>
      </p:graphicFrame>
    </p:spTree>
    <p:extLst>
      <p:ext uri="{BB962C8B-B14F-4D97-AF65-F5344CB8AC3E}">
        <p14:creationId xmlns:p14="http://schemas.microsoft.com/office/powerpoint/2010/main" val="301053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991" y="96768"/>
            <a:ext cx="10515600" cy="777875"/>
          </a:xfrm>
        </p:spPr>
        <p:txBody>
          <a:bodyPr/>
          <a:lstStyle/>
          <a:p>
            <a:pPr algn="ctr"/>
            <a:r>
              <a:rPr lang="ru-RU" b="1" dirty="0" smtClean="0"/>
              <a:t>ВАЖНО!</a:t>
            </a:r>
            <a:endParaRPr lang="ru-RU" b="1" dirty="0"/>
          </a:p>
        </p:txBody>
      </p:sp>
      <p:sp>
        <p:nvSpPr>
          <p:cNvPr id="3" name="Объект 2"/>
          <p:cNvSpPr>
            <a:spLocks noGrp="1"/>
          </p:cNvSpPr>
          <p:nvPr>
            <p:ph idx="1"/>
          </p:nvPr>
        </p:nvSpPr>
        <p:spPr>
          <a:xfrm>
            <a:off x="387625" y="964096"/>
            <a:ext cx="11648661" cy="5212867"/>
          </a:xfrm>
        </p:spPr>
        <p:txBody>
          <a:bodyPr>
            <a:normAutofit/>
          </a:bodyPr>
          <a:lstStyle/>
          <a:p>
            <a:pPr marL="0" indent="0" algn="just">
              <a:buNone/>
            </a:pPr>
            <a:r>
              <a:rPr lang="ru-RU" b="1" dirty="0" smtClean="0">
                <a:solidFill>
                  <a:srgbClr val="FF0000"/>
                </a:solidFill>
              </a:rPr>
              <a:t>НЕ РЕКОМЕНДУЕТСЯ</a:t>
            </a:r>
            <a:r>
              <a:rPr lang="ru-RU" dirty="0" smtClean="0"/>
              <a:t> писать (если не </a:t>
            </a:r>
            <a:r>
              <a:rPr lang="ru-RU" dirty="0" smtClean="0"/>
              <a:t>отражено </a:t>
            </a:r>
            <a:r>
              <a:rPr lang="ru-RU" dirty="0" smtClean="0"/>
              <a:t>в содержании текста): «</a:t>
            </a:r>
            <a:r>
              <a:rPr lang="ru-RU" strike="sngStrike" dirty="0" smtClean="0"/>
              <a:t>автор</a:t>
            </a:r>
            <a:r>
              <a:rPr lang="ru-RU" dirty="0" smtClean="0"/>
              <a:t> противопоставляет», </a:t>
            </a:r>
            <a:r>
              <a:rPr lang="ru-RU" dirty="0"/>
              <a:t>«</a:t>
            </a:r>
            <a:r>
              <a:rPr lang="ru-RU" strike="sngStrike" dirty="0"/>
              <a:t>автор</a:t>
            </a:r>
            <a:r>
              <a:rPr lang="ru-RU" dirty="0"/>
              <a:t> </a:t>
            </a:r>
            <a:r>
              <a:rPr lang="ru-RU" dirty="0" smtClean="0"/>
              <a:t>сравнивает» </a:t>
            </a:r>
            <a:r>
              <a:rPr lang="ru-RU" dirty="0"/>
              <a:t>и т.д. </a:t>
            </a:r>
            <a:endParaRPr lang="ru-RU" dirty="0" smtClean="0"/>
          </a:p>
          <a:p>
            <a:pPr marL="0" indent="0" algn="just">
              <a:buNone/>
            </a:pPr>
            <a:r>
              <a:rPr lang="ru-RU" b="1" dirty="0" smtClean="0">
                <a:solidFill>
                  <a:schemeClr val="accent6">
                    <a:lumMod val="75000"/>
                  </a:schemeClr>
                </a:solidFill>
              </a:rPr>
              <a:t>НУЖНО</a:t>
            </a:r>
            <a:r>
              <a:rPr lang="ru-RU" dirty="0" smtClean="0"/>
              <a:t> писать: «сравнивая … и …, </a:t>
            </a:r>
            <a:r>
              <a:rPr lang="ru-RU" dirty="0"/>
              <a:t>можно увидеть</a:t>
            </a:r>
            <a:r>
              <a:rPr lang="ru-RU" dirty="0" smtClean="0"/>
              <a:t>…», </a:t>
            </a:r>
          </a:p>
          <a:p>
            <a:pPr marL="0" indent="0" algn="just">
              <a:buNone/>
            </a:pPr>
            <a:r>
              <a:rPr lang="ru-RU" dirty="0" smtClean="0"/>
              <a:t>«противопоставляя ..., можно убедиться…» и т.д.</a:t>
            </a:r>
          </a:p>
          <a:p>
            <a:pPr marL="0" indent="0" algn="just">
              <a:buNone/>
            </a:pPr>
            <a:endParaRPr lang="ru-RU" dirty="0"/>
          </a:p>
          <a:p>
            <a:pPr marL="0" indent="0" algn="just">
              <a:buNone/>
            </a:pPr>
            <a:r>
              <a:rPr lang="ru-RU" b="1" dirty="0">
                <a:solidFill>
                  <a:srgbClr val="FF0000"/>
                </a:solidFill>
              </a:rPr>
              <a:t>НЕЛЬЗЯ </a:t>
            </a:r>
            <a:r>
              <a:rPr lang="ru-RU" dirty="0" smtClean="0"/>
              <a:t>писать общие слова: </a:t>
            </a:r>
            <a:r>
              <a:rPr lang="ru-RU" i="1" dirty="0" smtClean="0">
                <a:solidFill>
                  <a:schemeClr val="accent5">
                    <a:lumMod val="75000"/>
                  </a:schemeClr>
                </a:solidFill>
              </a:rPr>
              <a:t>Два примера, дополняя друг друга, позволяют глубже понять проблему.</a:t>
            </a:r>
          </a:p>
          <a:p>
            <a:pPr marL="0" indent="0" algn="just">
              <a:buNone/>
            </a:pPr>
            <a:r>
              <a:rPr lang="ru-RU" b="1" dirty="0">
                <a:solidFill>
                  <a:schemeClr val="accent6">
                    <a:lumMod val="75000"/>
                  </a:schemeClr>
                </a:solidFill>
              </a:rPr>
              <a:t>НУЖНО</a:t>
            </a:r>
            <a:r>
              <a:rPr lang="ru-RU" dirty="0" smtClean="0"/>
              <a:t> писать: </a:t>
            </a:r>
            <a:r>
              <a:rPr lang="ru-RU" i="1" dirty="0">
                <a:solidFill>
                  <a:schemeClr val="accent5">
                    <a:lumMod val="75000"/>
                  </a:schemeClr>
                </a:solidFill>
              </a:rPr>
              <a:t>Наблюдения автора за жизнью </a:t>
            </a:r>
            <a:r>
              <a:rPr lang="ru-RU" i="1" u="sng" dirty="0">
                <a:solidFill>
                  <a:schemeClr val="accent5">
                    <a:lumMod val="75000"/>
                  </a:schemeClr>
                </a:solidFill>
              </a:rPr>
              <a:t>дополняет</a:t>
            </a:r>
            <a:r>
              <a:rPr lang="ru-RU" i="1" dirty="0">
                <a:solidFill>
                  <a:schemeClr val="accent5">
                    <a:lumMod val="75000"/>
                  </a:schemeClr>
                </a:solidFill>
              </a:rPr>
              <a:t> его личный опыт. </a:t>
            </a:r>
            <a:r>
              <a:rPr lang="ru-RU" i="1" u="sng" dirty="0">
                <a:solidFill>
                  <a:schemeClr val="accent5">
                    <a:lumMod val="75000"/>
                  </a:schemeClr>
                </a:solidFill>
              </a:rPr>
              <a:t>Оба примера позволяют вполне убедиться во власти времени над человеком</a:t>
            </a:r>
            <a:r>
              <a:rPr lang="ru-RU" i="1" dirty="0">
                <a:solidFill>
                  <a:schemeClr val="accent5">
                    <a:lumMod val="75000"/>
                  </a:schemeClr>
                </a:solidFill>
              </a:rPr>
              <a:t>. Никому не удастся обмануть судьбу. Противостоять законам жизни невозможно</a:t>
            </a:r>
            <a:r>
              <a:rPr lang="ru-RU" i="1" dirty="0" smtClean="0">
                <a:solidFill>
                  <a:schemeClr val="accent5">
                    <a:lumMod val="75000"/>
                  </a:schemeClr>
                </a:solidFill>
              </a:rPr>
              <a:t>.</a:t>
            </a:r>
            <a:endParaRPr lang="ru-RU" i="1" dirty="0">
              <a:solidFill>
                <a:schemeClr val="accent5">
                  <a:lumMod val="75000"/>
                </a:schemeClr>
              </a:solidFill>
            </a:endParaRPr>
          </a:p>
        </p:txBody>
      </p:sp>
    </p:spTree>
    <p:extLst>
      <p:ext uri="{BB962C8B-B14F-4D97-AF65-F5344CB8AC3E}">
        <p14:creationId xmlns:p14="http://schemas.microsoft.com/office/powerpoint/2010/main" val="3781659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991" y="96768"/>
            <a:ext cx="10515600" cy="777875"/>
          </a:xfrm>
        </p:spPr>
        <p:txBody>
          <a:bodyPr/>
          <a:lstStyle/>
          <a:p>
            <a:pPr algn="ctr"/>
            <a:r>
              <a:rPr lang="ru-RU" b="1" dirty="0" smtClean="0"/>
              <a:t>ГОТОВЫЙ КОММЕНТАРИЙ</a:t>
            </a:r>
            <a:endParaRPr lang="ru-RU" b="1" dirty="0"/>
          </a:p>
        </p:txBody>
      </p:sp>
      <p:sp>
        <p:nvSpPr>
          <p:cNvPr id="3" name="Объект 2"/>
          <p:cNvSpPr>
            <a:spLocks noGrp="1"/>
          </p:cNvSpPr>
          <p:nvPr>
            <p:ph idx="1"/>
          </p:nvPr>
        </p:nvSpPr>
        <p:spPr>
          <a:xfrm>
            <a:off x="198783" y="755374"/>
            <a:ext cx="11837503" cy="5963478"/>
          </a:xfrm>
        </p:spPr>
        <p:txBody>
          <a:bodyPr>
            <a:normAutofit fontScale="55000" lnSpcReduction="20000"/>
          </a:bodyPr>
          <a:lstStyle/>
          <a:p>
            <a:pPr marL="0" indent="0" algn="just">
              <a:buNone/>
            </a:pPr>
            <a:endParaRPr lang="ru-RU" dirty="0"/>
          </a:p>
          <a:p>
            <a:pPr marL="0" indent="0" algn="just">
              <a:buNone/>
            </a:pPr>
            <a:r>
              <a:rPr lang="ru-RU" sz="3600" b="1" dirty="0"/>
              <a:t>Фраза-клише: </a:t>
            </a:r>
            <a:r>
              <a:rPr lang="ru-RU" sz="3600" i="1" dirty="0">
                <a:solidFill>
                  <a:schemeClr val="accent1">
                    <a:lumMod val="50000"/>
                  </a:schemeClr>
                </a:solidFill>
              </a:rPr>
              <a:t>Наблюдая за жизнью, автор приходит к выводу, что </a:t>
            </a:r>
          </a:p>
          <a:p>
            <a:pPr marL="0" indent="0" algn="just">
              <a:buNone/>
            </a:pPr>
            <a:r>
              <a:rPr lang="ru-RU" sz="3600" b="1" dirty="0"/>
              <a:t>Конкретный пример: </a:t>
            </a:r>
            <a:r>
              <a:rPr lang="ru-RU" sz="3600" i="1" dirty="0">
                <a:solidFill>
                  <a:schemeClr val="accent1">
                    <a:lumMod val="50000"/>
                  </a:schemeClr>
                </a:solidFill>
              </a:rPr>
              <a:t>человек не способен влиять на ход событий, ведь «страшная сила» времени «не отвечает» на эмоциональные отклики людей, а незаметно «захватывает» личность и «ведет куда хочет». Такой закон иногда бывает беспощадным, и порой время «посягает на самое дорогое». </a:t>
            </a:r>
          </a:p>
          <a:p>
            <a:pPr marL="0" indent="0" algn="just">
              <a:buNone/>
            </a:pPr>
            <a:r>
              <a:rPr lang="ru-RU" sz="3600" b="1" i="1" dirty="0"/>
              <a:t>Переход к пояснению: </a:t>
            </a:r>
            <a:r>
              <a:rPr lang="ru-RU" sz="3600" i="1" dirty="0">
                <a:solidFill>
                  <a:schemeClr val="accent1">
                    <a:lumMod val="50000"/>
                  </a:schemeClr>
                </a:solidFill>
              </a:rPr>
              <a:t>Получается, что </a:t>
            </a:r>
          </a:p>
          <a:p>
            <a:pPr marL="0" indent="0" algn="just">
              <a:buNone/>
            </a:pPr>
            <a:r>
              <a:rPr lang="ru-RU" sz="3600" b="1" i="1" dirty="0"/>
              <a:t>Пояснение: </a:t>
            </a:r>
            <a:r>
              <a:rPr lang="ru-RU" sz="3600" i="1" dirty="0">
                <a:solidFill>
                  <a:schemeClr val="accent1">
                    <a:lumMod val="50000"/>
                  </a:schemeClr>
                </a:solidFill>
              </a:rPr>
              <a:t>человек бессилен перед судьбой. Он не может предотвратить обстоятельства и непременно столкнется с теми испытаниями, которые для него уготовлены</a:t>
            </a:r>
            <a:r>
              <a:rPr lang="ru-RU" sz="3600" i="1" dirty="0" smtClean="0">
                <a:solidFill>
                  <a:schemeClr val="accent1">
                    <a:lumMod val="50000"/>
                  </a:schemeClr>
                </a:solidFill>
              </a:rPr>
              <a:t>.</a:t>
            </a:r>
          </a:p>
          <a:p>
            <a:pPr marL="0" indent="0" algn="just">
              <a:buNone/>
            </a:pPr>
            <a:endParaRPr lang="ru-RU" sz="3600" i="1" dirty="0">
              <a:solidFill>
                <a:schemeClr val="accent1">
                  <a:lumMod val="50000"/>
                </a:schemeClr>
              </a:solidFill>
            </a:endParaRPr>
          </a:p>
          <a:p>
            <a:pPr marL="0" indent="0" algn="just">
              <a:buNone/>
            </a:pPr>
            <a:r>
              <a:rPr lang="ru-RU" sz="3600" b="1" i="1" dirty="0"/>
              <a:t>Связь первого и второго </a:t>
            </a:r>
            <a:r>
              <a:rPr lang="ru-RU" sz="3600" b="1" i="1" dirty="0" smtClean="0"/>
              <a:t>примера (2 и 3 абзацы): </a:t>
            </a:r>
            <a:r>
              <a:rPr lang="ru-RU" sz="3600" i="1" dirty="0">
                <a:solidFill>
                  <a:schemeClr val="accent1">
                    <a:lumMod val="50000"/>
                  </a:schemeClr>
                </a:solidFill>
              </a:rPr>
              <a:t>Продолжая размышлять, </a:t>
            </a:r>
          </a:p>
          <a:p>
            <a:pPr marL="0" indent="0" algn="just">
              <a:buNone/>
            </a:pPr>
            <a:r>
              <a:rPr lang="ru-RU" sz="3600" b="1" i="1" dirty="0" smtClean="0"/>
              <a:t>Конкретный пример: </a:t>
            </a:r>
            <a:r>
              <a:rPr lang="ru-RU" sz="3600" i="1" dirty="0" smtClean="0">
                <a:solidFill>
                  <a:schemeClr val="accent1">
                    <a:lumMod val="50000"/>
                  </a:schemeClr>
                </a:solidFill>
              </a:rPr>
              <a:t>автор </a:t>
            </a:r>
            <a:r>
              <a:rPr lang="ru-RU" sz="3600" i="1" dirty="0">
                <a:solidFill>
                  <a:schemeClr val="accent1">
                    <a:lumMod val="50000"/>
                  </a:schemeClr>
                </a:solidFill>
              </a:rPr>
              <a:t>знакомит читателя с фактами из своей жизни, когда он пытался «стать выше времени», идти против его течения. Но все попытки повлиять на судьбу оказывались безуспешными. Оставалось только признать «чудовищную уродливость положения». Безвыходная ситуация вызывала страх в душе. Справиться помогала только  работа. </a:t>
            </a:r>
            <a:endParaRPr lang="ru-RU" sz="3600" i="1" dirty="0" smtClean="0">
              <a:solidFill>
                <a:schemeClr val="accent1">
                  <a:lumMod val="50000"/>
                </a:schemeClr>
              </a:solidFill>
            </a:endParaRPr>
          </a:p>
          <a:p>
            <a:pPr marL="0" indent="0" algn="just">
              <a:buNone/>
            </a:pPr>
            <a:r>
              <a:rPr lang="ru-RU" sz="3600" b="1" i="1" dirty="0"/>
              <a:t>Переход к пояснению: </a:t>
            </a:r>
            <a:r>
              <a:rPr lang="ru-RU" sz="3600" i="1" dirty="0" smtClean="0">
                <a:solidFill>
                  <a:schemeClr val="accent1">
                    <a:lumMod val="50000"/>
                  </a:schemeClr>
                </a:solidFill>
              </a:rPr>
              <a:t>Жизненный </a:t>
            </a:r>
            <a:r>
              <a:rPr lang="ru-RU" sz="3600" i="1" dirty="0">
                <a:solidFill>
                  <a:schemeClr val="accent1">
                    <a:lumMod val="50000"/>
                  </a:schemeClr>
                </a:solidFill>
              </a:rPr>
              <a:t>опыт автора показывает, что </a:t>
            </a:r>
            <a:endParaRPr lang="ru-RU" sz="3600" i="1" dirty="0" smtClean="0">
              <a:solidFill>
                <a:schemeClr val="accent1">
                  <a:lumMod val="50000"/>
                </a:schemeClr>
              </a:solidFill>
            </a:endParaRPr>
          </a:p>
          <a:p>
            <a:pPr marL="0" indent="0" algn="just">
              <a:buNone/>
            </a:pPr>
            <a:r>
              <a:rPr lang="ru-RU" sz="3600" b="1" i="1" dirty="0"/>
              <a:t>Пояснение: </a:t>
            </a:r>
            <a:r>
              <a:rPr lang="ru-RU" sz="3600" i="1" dirty="0" smtClean="0">
                <a:solidFill>
                  <a:schemeClr val="accent1">
                    <a:lumMod val="50000"/>
                  </a:schemeClr>
                </a:solidFill>
              </a:rPr>
              <a:t>зависимость </a:t>
            </a:r>
            <a:r>
              <a:rPr lang="ru-RU" sz="3600" i="1" dirty="0">
                <a:solidFill>
                  <a:schemeClr val="accent1">
                    <a:lumMod val="50000"/>
                  </a:schemeClr>
                </a:solidFill>
              </a:rPr>
              <a:t>от времени очевидна. Человеку остается только смириться с положением и искать для себя утешение.</a:t>
            </a:r>
          </a:p>
          <a:p>
            <a:pPr marL="0" indent="0" algn="just">
              <a:buNone/>
            </a:pPr>
            <a:endParaRPr lang="ru-RU" sz="3600" b="1" dirty="0" smtClean="0">
              <a:solidFill>
                <a:schemeClr val="accent6">
                  <a:lumMod val="75000"/>
                </a:schemeClr>
              </a:solidFill>
            </a:endParaRPr>
          </a:p>
          <a:p>
            <a:pPr marL="0" indent="0" algn="just">
              <a:buNone/>
            </a:pPr>
            <a:r>
              <a:rPr lang="ru-RU" sz="3600" b="1" i="1" dirty="0" smtClean="0"/>
              <a:t>Анализ </a:t>
            </a:r>
            <a:r>
              <a:rPr lang="ru-RU" sz="3600" b="1" i="1" dirty="0"/>
              <a:t>смысловой связи между примерами: </a:t>
            </a:r>
            <a:r>
              <a:rPr lang="ru-RU" sz="3600" i="1" dirty="0">
                <a:solidFill>
                  <a:schemeClr val="accent1">
                    <a:lumMod val="50000"/>
                  </a:schemeClr>
                </a:solidFill>
              </a:rPr>
              <a:t>Наблюдения автора за жизнью дополняет его личный опыт. Оба примера позволяют вполне убедиться во власти времени над человеком. Никому не удастся обмануть судьбу. Противостоять законам жизни невозможно.</a:t>
            </a:r>
          </a:p>
        </p:txBody>
      </p:sp>
    </p:spTree>
    <p:extLst>
      <p:ext uri="{BB962C8B-B14F-4D97-AF65-F5344CB8AC3E}">
        <p14:creationId xmlns:p14="http://schemas.microsoft.com/office/powerpoint/2010/main" val="190758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7475" y="84083"/>
            <a:ext cx="9939359" cy="1051035"/>
          </a:xfrm>
        </p:spPr>
        <p:txBody>
          <a:bodyPr/>
          <a:lstStyle/>
          <a:p>
            <a:pPr algn="ctr"/>
            <a:r>
              <a:rPr lang="ru-RU" b="1" dirty="0" smtClean="0"/>
              <a:t>В ЗАДАНИИ СТРУКТУРА РАБОТЫ</a:t>
            </a:r>
            <a:endParaRPr lang="ru-RU" b="1" dirty="0"/>
          </a:p>
        </p:txBody>
      </p:sp>
      <p:sp>
        <p:nvSpPr>
          <p:cNvPr id="3" name="Объект 2"/>
          <p:cNvSpPr>
            <a:spLocks noGrp="1"/>
          </p:cNvSpPr>
          <p:nvPr>
            <p:ph idx="1"/>
          </p:nvPr>
        </p:nvSpPr>
        <p:spPr>
          <a:xfrm>
            <a:off x="258417" y="1208690"/>
            <a:ext cx="11688418" cy="5450527"/>
          </a:xfrm>
          <a:blipFill>
            <a:blip r:embed="rId2">
              <a:alphaModFix amt="2000"/>
            </a:blip>
            <a:tile tx="0" ty="0" sx="100000" sy="100000" flip="none" algn="tl"/>
          </a:blipFill>
        </p:spPr>
        <p:txBody>
          <a:bodyPr>
            <a:normAutofit fontScale="70000" lnSpcReduction="20000"/>
          </a:bodyPr>
          <a:lstStyle/>
          <a:p>
            <a:pPr marL="0" indent="0" algn="just">
              <a:buNone/>
            </a:pPr>
            <a:r>
              <a:rPr lang="ru-RU" b="1" dirty="0">
                <a:cs typeface="Arial" panose="020B0604020202020204" pitchFamily="34" charset="0"/>
              </a:rPr>
              <a:t>Напишите сочинение</a:t>
            </a:r>
            <a:r>
              <a:rPr lang="ru-RU" dirty="0">
                <a:cs typeface="Arial" panose="020B0604020202020204" pitchFamily="34" charset="0"/>
              </a:rPr>
              <a:t> по прочитанному тексту</a:t>
            </a:r>
            <a:r>
              <a:rPr lang="ru-RU" dirty="0" smtClean="0">
                <a:cs typeface="Arial" panose="020B0604020202020204" pitchFamily="34" charset="0"/>
              </a:rPr>
              <a:t>.</a:t>
            </a:r>
          </a:p>
          <a:p>
            <a:pPr marL="0" indent="0" algn="just">
              <a:buNone/>
            </a:pPr>
            <a:r>
              <a:rPr lang="ru-RU" dirty="0" smtClean="0">
                <a:cs typeface="Arial" panose="020B0604020202020204" pitchFamily="34" charset="0"/>
              </a:rPr>
              <a:t/>
            </a:r>
            <a:br>
              <a:rPr lang="ru-RU" dirty="0" smtClean="0">
                <a:cs typeface="Arial" panose="020B0604020202020204" pitchFamily="34" charset="0"/>
              </a:rPr>
            </a:br>
            <a:r>
              <a:rPr lang="ru-RU" b="1" dirty="0" smtClean="0">
                <a:cs typeface="Arial" panose="020B0604020202020204" pitchFamily="34" charset="0"/>
              </a:rPr>
              <a:t>Сформулируйте одну из проблем</a:t>
            </a:r>
            <a:r>
              <a:rPr lang="ru-RU" dirty="0" smtClean="0">
                <a:cs typeface="Arial" panose="020B0604020202020204" pitchFamily="34" charset="0"/>
              </a:rPr>
              <a:t>, </a:t>
            </a:r>
            <a:r>
              <a:rPr lang="ru-RU" b="1" dirty="0" smtClean="0">
                <a:cs typeface="Arial" panose="020B0604020202020204" pitchFamily="34" charset="0"/>
              </a:rPr>
              <a:t>поставленных</a:t>
            </a:r>
            <a:r>
              <a:rPr lang="ru-RU" dirty="0" smtClean="0">
                <a:cs typeface="Arial" panose="020B0604020202020204" pitchFamily="34" charset="0"/>
              </a:rPr>
              <a:t> автором текста.</a:t>
            </a:r>
          </a:p>
          <a:p>
            <a:pPr marL="0" indent="0" algn="just">
              <a:buNone/>
            </a:pPr>
            <a:r>
              <a:rPr lang="ru-RU" dirty="0">
                <a:cs typeface="Arial" panose="020B0604020202020204" pitchFamily="34" charset="0"/>
              </a:rPr>
              <a:t/>
            </a:r>
            <a:br>
              <a:rPr lang="ru-RU" dirty="0">
                <a:cs typeface="Arial" panose="020B0604020202020204" pitchFamily="34" charset="0"/>
              </a:rPr>
            </a:br>
            <a:r>
              <a:rPr lang="ru-RU" b="1" dirty="0">
                <a:cs typeface="Arial" panose="020B0604020202020204" pitchFamily="34" charset="0"/>
              </a:rPr>
              <a:t>Прокомментируйте</a:t>
            </a:r>
            <a:r>
              <a:rPr lang="ru-RU" dirty="0">
                <a:cs typeface="Arial" panose="020B0604020202020204" pitchFamily="34" charset="0"/>
              </a:rPr>
              <a:t> сформулированную проблему. </a:t>
            </a:r>
            <a:r>
              <a:rPr lang="ru-RU" b="1" dirty="0">
                <a:cs typeface="Arial" panose="020B0604020202020204" pitchFamily="34" charset="0"/>
              </a:rPr>
              <a:t>Включите</a:t>
            </a:r>
            <a:r>
              <a:rPr lang="ru-RU" dirty="0">
                <a:cs typeface="Arial" panose="020B0604020202020204" pitchFamily="34" charset="0"/>
              </a:rPr>
              <a:t> в </a:t>
            </a:r>
            <a:r>
              <a:rPr lang="ru-RU" dirty="0" smtClean="0">
                <a:cs typeface="Arial" panose="020B0604020202020204" pitchFamily="34" charset="0"/>
              </a:rPr>
              <a:t>комментарий </a:t>
            </a:r>
            <a:r>
              <a:rPr lang="ru-RU" b="1" dirty="0" smtClean="0">
                <a:cs typeface="Arial" panose="020B0604020202020204" pitchFamily="34" charset="0"/>
              </a:rPr>
              <a:t>два </a:t>
            </a:r>
            <a:r>
              <a:rPr lang="ru-RU" b="1" dirty="0">
                <a:cs typeface="Arial" panose="020B0604020202020204" pitchFamily="34" charset="0"/>
              </a:rPr>
              <a:t>примера-иллюстрации</a:t>
            </a:r>
            <a:r>
              <a:rPr lang="ru-RU" dirty="0">
                <a:cs typeface="Arial" panose="020B0604020202020204" pitchFamily="34" charset="0"/>
              </a:rPr>
              <a:t> из прочитанного текста, </a:t>
            </a:r>
            <a:r>
              <a:rPr lang="ru-RU" dirty="0" smtClean="0">
                <a:cs typeface="Arial" panose="020B0604020202020204" pitchFamily="34" charset="0"/>
              </a:rPr>
              <a:t>которые важны </a:t>
            </a:r>
            <a:r>
              <a:rPr lang="ru-RU" dirty="0">
                <a:cs typeface="Arial" panose="020B0604020202020204" pitchFamily="34" charset="0"/>
              </a:rPr>
              <a:t>для понимания проблемы исходного текста (</a:t>
            </a:r>
            <a:r>
              <a:rPr lang="ru-RU" dirty="0" smtClean="0">
                <a:cs typeface="Arial" panose="020B0604020202020204" pitchFamily="34" charset="0"/>
              </a:rPr>
              <a:t>избегайте чрезмерного </a:t>
            </a:r>
            <a:r>
              <a:rPr lang="ru-RU" dirty="0">
                <a:cs typeface="Arial" panose="020B0604020202020204" pitchFamily="34" charset="0"/>
              </a:rPr>
              <a:t>цитирования). </a:t>
            </a:r>
            <a:r>
              <a:rPr lang="ru-RU" b="1" dirty="0">
                <a:cs typeface="Arial" panose="020B0604020202020204" pitchFamily="34" charset="0"/>
              </a:rPr>
              <a:t>Дайте пояснение</a:t>
            </a:r>
            <a:r>
              <a:rPr lang="ru-RU" dirty="0">
                <a:cs typeface="Arial" panose="020B0604020202020204" pitchFamily="34" charset="0"/>
              </a:rPr>
              <a:t> к каждому </a:t>
            </a:r>
            <a:r>
              <a:rPr lang="ru-RU" dirty="0" smtClean="0">
                <a:cs typeface="Arial" panose="020B0604020202020204" pitchFamily="34" charset="0"/>
              </a:rPr>
              <a:t>примеру-иллюстрации</a:t>
            </a:r>
            <a:r>
              <a:rPr lang="ru-RU" dirty="0">
                <a:cs typeface="Arial" panose="020B0604020202020204" pitchFamily="34" charset="0"/>
              </a:rPr>
              <a:t>. </a:t>
            </a:r>
            <a:r>
              <a:rPr lang="ru-RU" b="1" dirty="0">
                <a:cs typeface="Arial" panose="020B0604020202020204" pitchFamily="34" charset="0"/>
              </a:rPr>
              <a:t>Проанализируйте смысловую связь</a:t>
            </a:r>
            <a:r>
              <a:rPr lang="ru-RU" dirty="0">
                <a:cs typeface="Arial" panose="020B0604020202020204" pitchFamily="34" charset="0"/>
              </a:rPr>
              <a:t> между примерами-иллюстрациями. </a:t>
            </a:r>
          </a:p>
          <a:p>
            <a:pPr marL="0" indent="0" algn="just">
              <a:buNone/>
            </a:pPr>
            <a:r>
              <a:rPr lang="ru-RU" dirty="0">
                <a:cs typeface="Arial" panose="020B0604020202020204" pitchFamily="34" charset="0"/>
              </a:rPr>
              <a:t> </a:t>
            </a:r>
          </a:p>
          <a:p>
            <a:pPr marL="0" indent="0" algn="just">
              <a:buNone/>
            </a:pPr>
            <a:r>
              <a:rPr lang="ru-RU" dirty="0">
                <a:cs typeface="Arial" panose="020B0604020202020204" pitchFamily="34" charset="0"/>
              </a:rPr>
              <a:t>Сформулируйте </a:t>
            </a:r>
            <a:r>
              <a:rPr lang="ru-RU" b="1" dirty="0">
                <a:cs typeface="Arial" panose="020B0604020202020204" pitchFamily="34" charset="0"/>
              </a:rPr>
              <a:t>позицию автора</a:t>
            </a:r>
            <a:r>
              <a:rPr lang="ru-RU" dirty="0">
                <a:cs typeface="Arial" panose="020B0604020202020204" pitchFamily="34" charset="0"/>
              </a:rPr>
              <a:t> (рассказчика).</a:t>
            </a:r>
          </a:p>
          <a:p>
            <a:pPr marL="0" indent="0" algn="just">
              <a:buNone/>
            </a:pPr>
            <a:r>
              <a:rPr lang="ru-RU" dirty="0">
                <a:cs typeface="Arial" panose="020B0604020202020204" pitchFamily="34" charset="0"/>
              </a:rPr>
              <a:t> </a:t>
            </a:r>
          </a:p>
          <a:p>
            <a:pPr marL="0" indent="0" algn="just">
              <a:buNone/>
            </a:pPr>
            <a:r>
              <a:rPr lang="ru-RU" dirty="0">
                <a:cs typeface="Arial" panose="020B0604020202020204" pitchFamily="34" charset="0"/>
              </a:rPr>
              <a:t>Сформулируйте и обоснуйте </a:t>
            </a:r>
            <a:r>
              <a:rPr lang="ru-RU" b="1" dirty="0">
                <a:cs typeface="Arial" panose="020B0604020202020204" pitchFamily="34" charset="0"/>
              </a:rPr>
              <a:t>своё отношение к позиции</a:t>
            </a:r>
            <a:r>
              <a:rPr lang="ru-RU" dirty="0">
                <a:cs typeface="Arial" panose="020B0604020202020204" pitchFamily="34" charset="0"/>
              </a:rPr>
              <a:t> автора (</a:t>
            </a:r>
            <a:r>
              <a:rPr lang="ru-RU" dirty="0" smtClean="0">
                <a:cs typeface="Arial" panose="020B0604020202020204" pitchFamily="34" charset="0"/>
              </a:rPr>
              <a:t>рассказчика) по </a:t>
            </a:r>
            <a:r>
              <a:rPr lang="ru-RU" dirty="0">
                <a:cs typeface="Arial" panose="020B0604020202020204" pitchFamily="34" charset="0"/>
              </a:rPr>
              <a:t>проблеме исходного текста.</a:t>
            </a:r>
          </a:p>
          <a:p>
            <a:pPr marL="0" indent="0" algn="just">
              <a:buNone/>
            </a:pPr>
            <a:r>
              <a:rPr lang="ru-RU" dirty="0">
                <a:cs typeface="Arial" panose="020B0604020202020204" pitchFamily="34" charset="0"/>
              </a:rPr>
              <a:t> </a:t>
            </a:r>
          </a:p>
          <a:p>
            <a:pPr marL="0" indent="0" algn="just">
              <a:buNone/>
            </a:pPr>
            <a:r>
              <a:rPr lang="ru-RU" dirty="0">
                <a:cs typeface="Arial" panose="020B0604020202020204" pitchFamily="34" charset="0"/>
              </a:rPr>
              <a:t>Объём сочинения – не менее 150 слов.</a:t>
            </a:r>
          </a:p>
          <a:p>
            <a:pPr marL="0" indent="0" algn="just">
              <a:buNone/>
            </a:pPr>
            <a:r>
              <a:rPr lang="ru-RU" dirty="0">
                <a:cs typeface="Arial" panose="020B0604020202020204" pitchFamily="34" charset="0"/>
              </a:rPr>
              <a:t>Работа, написанная без опоры на прочитанный текст (не по данному тексту</a:t>
            </a:r>
            <a:r>
              <a:rPr lang="ru-RU" dirty="0" smtClean="0">
                <a:cs typeface="Arial" panose="020B0604020202020204" pitchFamily="34" charset="0"/>
              </a:rPr>
              <a:t>), не </a:t>
            </a:r>
            <a:r>
              <a:rPr lang="ru-RU" dirty="0">
                <a:cs typeface="Arial" panose="020B0604020202020204" pitchFamily="34" charset="0"/>
              </a:rPr>
              <a:t>оценивается. Если сочинение представляет собой пересказанный </a:t>
            </a:r>
            <a:r>
              <a:rPr lang="ru-RU" dirty="0" smtClean="0">
                <a:cs typeface="Arial" panose="020B0604020202020204" pitchFamily="34" charset="0"/>
              </a:rPr>
              <a:t>или полностью </a:t>
            </a:r>
            <a:r>
              <a:rPr lang="ru-RU" dirty="0">
                <a:cs typeface="Arial" panose="020B0604020202020204" pitchFamily="34" charset="0"/>
              </a:rPr>
              <a:t>переписанный исходный текст без каких бы то ни </a:t>
            </a:r>
            <a:r>
              <a:rPr lang="ru-RU" dirty="0" smtClean="0">
                <a:cs typeface="Arial" panose="020B0604020202020204" pitchFamily="34" charset="0"/>
              </a:rPr>
              <a:t>было комментариев</a:t>
            </a:r>
            <a:r>
              <a:rPr lang="ru-RU" dirty="0">
                <a:cs typeface="Arial" panose="020B0604020202020204" pitchFamily="34" charset="0"/>
              </a:rPr>
              <a:t>, то такая работа оценивается 0 баллов.</a:t>
            </a:r>
          </a:p>
          <a:p>
            <a:pPr marL="0" indent="0" algn="just">
              <a:buNone/>
            </a:pPr>
            <a:r>
              <a:rPr lang="ru-RU" dirty="0">
                <a:cs typeface="Arial" panose="020B0604020202020204" pitchFamily="34" charset="0"/>
              </a:rPr>
              <a:t>Сочинение пишите аккуратно, разборчивым почерком.</a:t>
            </a:r>
          </a:p>
        </p:txBody>
      </p:sp>
      <p:pic>
        <p:nvPicPr>
          <p:cNvPr id="5" name="Рисунок 4"/>
          <p:cNvPicPr>
            <a:picLocks noChangeAspect="1"/>
          </p:cNvPicPr>
          <p:nvPr/>
        </p:nvPicPr>
        <p:blipFill>
          <a:blip r:embed="rId3"/>
          <a:stretch>
            <a:fillRect/>
          </a:stretch>
        </p:blipFill>
        <p:spPr>
          <a:xfrm>
            <a:off x="79513" y="59840"/>
            <a:ext cx="2449139" cy="1148850"/>
          </a:xfrm>
          <a:prstGeom prst="rect">
            <a:avLst/>
          </a:prstGeom>
        </p:spPr>
      </p:pic>
    </p:spTree>
    <p:extLst>
      <p:ext uri="{BB962C8B-B14F-4D97-AF65-F5344CB8AC3E}">
        <p14:creationId xmlns:p14="http://schemas.microsoft.com/office/powerpoint/2010/main" val="261178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83779"/>
            <a:ext cx="10515600" cy="809297"/>
          </a:xfrm>
        </p:spPr>
        <p:txBody>
          <a:bodyPr/>
          <a:lstStyle/>
          <a:p>
            <a:pPr algn="ctr"/>
            <a:r>
              <a:rPr lang="ru-RU" b="1" dirty="0" smtClean="0"/>
              <a:t>Позиция автора – 5 абзац (1 б.)</a:t>
            </a:r>
            <a:endParaRPr lang="ru-RU" b="1" dirty="0"/>
          </a:p>
        </p:txBody>
      </p:sp>
      <p:pic>
        <p:nvPicPr>
          <p:cNvPr id="4" name="Объект 3"/>
          <p:cNvPicPr>
            <a:picLocks noGrp="1" noChangeAspect="1"/>
          </p:cNvPicPr>
          <p:nvPr>
            <p:ph idx="1"/>
          </p:nvPr>
        </p:nvPicPr>
        <p:blipFill rotWithShape="1">
          <a:blip r:embed="rId2"/>
          <a:srcRect l="18131" t="60557" r="37912" b="14262"/>
          <a:stretch/>
        </p:blipFill>
        <p:spPr>
          <a:xfrm>
            <a:off x="1812131" y="893380"/>
            <a:ext cx="8252428" cy="2659118"/>
          </a:xfrm>
          <a:prstGeom prst="rect">
            <a:avLst/>
          </a:prstGeom>
        </p:spPr>
      </p:pic>
      <p:sp>
        <p:nvSpPr>
          <p:cNvPr id="5" name="Прямоугольник 4"/>
          <p:cNvSpPr/>
          <p:nvPr/>
        </p:nvSpPr>
        <p:spPr>
          <a:xfrm>
            <a:off x="557049" y="3986839"/>
            <a:ext cx="11183006" cy="2523768"/>
          </a:xfrm>
          <a:prstGeom prst="rect">
            <a:avLst/>
          </a:prstGeom>
        </p:spPr>
        <p:txBody>
          <a:bodyPr wrap="square">
            <a:spAutoFit/>
          </a:bodyPr>
          <a:lstStyle/>
          <a:p>
            <a:pPr algn="just"/>
            <a:r>
              <a:rPr lang="ru-RU" sz="2000" b="1" dirty="0" smtClean="0"/>
              <a:t>ПРОБЛЕМА: </a:t>
            </a:r>
            <a:r>
              <a:rPr lang="ru-RU" sz="2000" dirty="0"/>
              <a:t>В чем заключается сила времени? Над этим вопросом задумываешься, когда читаешь текст советского писателя В. В. Вересаева. </a:t>
            </a:r>
            <a:endParaRPr lang="ru-RU" sz="2000" dirty="0" smtClean="0"/>
          </a:p>
          <a:p>
            <a:pPr algn="just"/>
            <a:endParaRPr lang="ru-RU" sz="2000" dirty="0"/>
          </a:p>
          <a:p>
            <a:pPr algn="just"/>
            <a:r>
              <a:rPr lang="ru-RU" sz="2000" b="1" dirty="0" smtClean="0"/>
              <a:t>АВТОРСКАЯ ПОЗИЦИЯ: </a:t>
            </a:r>
            <a:r>
              <a:rPr lang="ru-RU" sz="2000" i="1" dirty="0">
                <a:solidFill>
                  <a:schemeClr val="accent5">
                    <a:lumMod val="75000"/>
                  </a:schemeClr>
                </a:solidFill>
              </a:rPr>
              <a:t>Таким образом, размышляя над проблемой, </a:t>
            </a:r>
            <a:r>
              <a:rPr lang="ru-RU" sz="2000" i="1" dirty="0" smtClean="0">
                <a:solidFill>
                  <a:schemeClr val="accent5">
                    <a:lumMod val="75000"/>
                  </a:schemeClr>
                </a:solidFill>
              </a:rPr>
              <a:t>В.В. Вересаев </a:t>
            </a:r>
            <a:r>
              <a:rPr lang="ru-RU" sz="2000" i="1" dirty="0">
                <a:solidFill>
                  <a:schemeClr val="accent5">
                    <a:lumMod val="75000"/>
                  </a:schemeClr>
                </a:solidFill>
              </a:rPr>
              <a:t>приводит читателя к мысли: сила времени заключается в </a:t>
            </a:r>
            <a:r>
              <a:rPr lang="ru-RU" sz="2000" i="1" u="sng" dirty="0">
                <a:solidFill>
                  <a:schemeClr val="accent5">
                    <a:lumMod val="75000"/>
                  </a:schemeClr>
                </a:solidFill>
              </a:rPr>
              <a:t>возможности распоряжаться жизнью человека</a:t>
            </a:r>
            <a:r>
              <a:rPr lang="ru-RU" sz="2000" i="1" dirty="0">
                <a:solidFill>
                  <a:schemeClr val="accent5">
                    <a:lumMod val="75000"/>
                  </a:schemeClr>
                </a:solidFill>
              </a:rPr>
              <a:t>, </a:t>
            </a:r>
            <a:r>
              <a:rPr lang="ru-RU" sz="2000" i="1" u="sng" dirty="0">
                <a:solidFill>
                  <a:schemeClr val="accent5">
                    <a:lumMod val="75000"/>
                  </a:schemeClr>
                </a:solidFill>
              </a:rPr>
              <a:t>вести его своим путем</a:t>
            </a:r>
            <a:r>
              <a:rPr lang="ru-RU" sz="2000" i="1" dirty="0">
                <a:solidFill>
                  <a:schemeClr val="accent5">
                    <a:lumMod val="75000"/>
                  </a:schemeClr>
                </a:solidFill>
              </a:rPr>
              <a:t>, даже если он будет «протестовать всем своим существом». Сопротивляться в такой ситуации бесполезно. </a:t>
            </a:r>
            <a:endParaRPr lang="ru-RU" sz="2000" i="1" dirty="0" smtClean="0">
              <a:solidFill>
                <a:schemeClr val="accent5">
                  <a:lumMod val="75000"/>
                </a:schemeClr>
              </a:solidFill>
            </a:endParaRPr>
          </a:p>
          <a:p>
            <a:pPr algn="just"/>
            <a:endParaRPr lang="ru-RU" dirty="0"/>
          </a:p>
        </p:txBody>
      </p:sp>
    </p:spTree>
    <p:extLst>
      <p:ext uri="{BB962C8B-B14F-4D97-AF65-F5344CB8AC3E}">
        <p14:creationId xmlns:p14="http://schemas.microsoft.com/office/powerpoint/2010/main" val="298866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 ЧЕГО НАЧАТЬ 5 АБЗАЦ (клише)</a:t>
            </a:r>
            <a:endParaRPr lang="ru-RU" b="1" dirty="0"/>
          </a:p>
        </p:txBody>
      </p:sp>
      <p:sp>
        <p:nvSpPr>
          <p:cNvPr id="3" name="Объект 2"/>
          <p:cNvSpPr>
            <a:spLocks noGrp="1"/>
          </p:cNvSpPr>
          <p:nvPr>
            <p:ph idx="1"/>
          </p:nvPr>
        </p:nvSpPr>
        <p:spPr/>
        <p:txBody>
          <a:bodyPr/>
          <a:lstStyle/>
          <a:p>
            <a:pPr marL="0" indent="0">
              <a:buNone/>
            </a:pPr>
            <a:r>
              <a:rPr lang="ru-RU" dirty="0"/>
              <a:t>Р</a:t>
            </a:r>
            <a:r>
              <a:rPr lang="ru-RU" dirty="0" smtClean="0"/>
              <a:t>азмышляя </a:t>
            </a:r>
            <a:r>
              <a:rPr lang="ru-RU" dirty="0"/>
              <a:t>над поставленной проблемой, </a:t>
            </a:r>
            <a:r>
              <a:rPr lang="ru-RU" dirty="0" smtClean="0"/>
              <a:t>… приходит </a:t>
            </a:r>
            <a:r>
              <a:rPr lang="ru-RU" dirty="0"/>
              <a:t>к </a:t>
            </a:r>
            <a:r>
              <a:rPr lang="ru-RU" dirty="0" smtClean="0"/>
              <a:t>выводу…</a:t>
            </a:r>
          </a:p>
          <a:p>
            <a:pPr marL="0" indent="0">
              <a:buNone/>
            </a:pPr>
            <a:r>
              <a:rPr lang="ru-RU" dirty="0" smtClean="0"/>
              <a:t>Автор убежден в том, что…</a:t>
            </a:r>
          </a:p>
          <a:p>
            <a:pPr marL="0" indent="0">
              <a:buNone/>
            </a:pPr>
            <a:r>
              <a:rPr lang="ru-RU" dirty="0" smtClean="0"/>
              <a:t>Позиция автора очевидна. </a:t>
            </a:r>
          </a:p>
          <a:p>
            <a:pPr marL="0" indent="0">
              <a:buNone/>
            </a:pPr>
            <a:r>
              <a:rPr lang="ru-RU" dirty="0" smtClean="0"/>
              <a:t>Автор считает ….</a:t>
            </a:r>
          </a:p>
          <a:p>
            <a:pPr marL="0" indent="0">
              <a:buNone/>
            </a:pPr>
            <a:r>
              <a:rPr lang="ru-RU" dirty="0" smtClean="0"/>
              <a:t>Автор доносит мысль …</a:t>
            </a:r>
          </a:p>
          <a:p>
            <a:pPr marL="0" indent="0">
              <a:buNone/>
            </a:pPr>
            <a:r>
              <a:rPr lang="ru-RU" dirty="0" smtClean="0"/>
              <a:t>Позиция автора понятна.</a:t>
            </a:r>
          </a:p>
          <a:p>
            <a:pPr marL="0" indent="0">
              <a:buNone/>
            </a:pPr>
            <a:r>
              <a:rPr lang="ru-RU" dirty="0" smtClean="0"/>
              <a:t>Автор приводит читателя к мысли …</a:t>
            </a:r>
          </a:p>
          <a:p>
            <a:pPr marL="0" indent="0">
              <a:buNone/>
            </a:pPr>
            <a:r>
              <a:rPr lang="ru-RU" dirty="0"/>
              <a:t>и</a:t>
            </a:r>
            <a:r>
              <a:rPr lang="ru-RU" dirty="0" smtClean="0"/>
              <a:t> т.п.</a:t>
            </a:r>
            <a:endParaRPr lang="ru-RU" dirty="0"/>
          </a:p>
        </p:txBody>
      </p:sp>
    </p:spTree>
    <p:extLst>
      <p:ext uri="{BB962C8B-B14F-4D97-AF65-F5344CB8AC3E}">
        <p14:creationId xmlns:p14="http://schemas.microsoft.com/office/powerpoint/2010/main" val="274659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026" y="365125"/>
            <a:ext cx="11936896" cy="990709"/>
          </a:xfrm>
        </p:spPr>
        <p:txBody>
          <a:bodyPr>
            <a:normAutofit fontScale="90000"/>
          </a:bodyPr>
          <a:lstStyle/>
          <a:p>
            <a:pPr algn="ctr"/>
            <a:r>
              <a:rPr lang="ru-RU" b="1" dirty="0" smtClean="0"/>
              <a:t>Отношение к позиции автора с обоснованием – </a:t>
            </a:r>
            <a:br>
              <a:rPr lang="ru-RU" b="1" dirty="0" smtClean="0"/>
            </a:br>
            <a:r>
              <a:rPr lang="ru-RU" b="1" dirty="0" smtClean="0"/>
              <a:t>6 абзац (1 балл)</a:t>
            </a:r>
            <a:endParaRPr lang="ru-RU" b="1" dirty="0"/>
          </a:p>
        </p:txBody>
      </p:sp>
      <p:sp>
        <p:nvSpPr>
          <p:cNvPr id="3" name="Объект 2"/>
          <p:cNvSpPr>
            <a:spLocks noGrp="1"/>
          </p:cNvSpPr>
          <p:nvPr>
            <p:ph idx="1"/>
          </p:nvPr>
        </p:nvSpPr>
        <p:spPr>
          <a:xfrm>
            <a:off x="822433" y="2304417"/>
            <a:ext cx="11193976" cy="4351338"/>
          </a:xfrm>
        </p:spPr>
        <p:txBody>
          <a:bodyPr/>
          <a:lstStyle/>
          <a:p>
            <a:pPr marL="0" indent="0" algn="ctr">
              <a:buNone/>
            </a:pPr>
            <a:r>
              <a:rPr lang="ru-RU" b="1" dirty="0" smtClean="0"/>
              <a:t>СОГЛАСИЕ (клише)</a:t>
            </a:r>
          </a:p>
          <a:p>
            <a:pPr marL="0" indent="0" algn="ctr">
              <a:buNone/>
            </a:pPr>
            <a:endParaRPr lang="ru-RU" dirty="0"/>
          </a:p>
          <a:p>
            <a:pPr marL="0" indent="0" algn="ctr">
              <a:buNone/>
            </a:pPr>
            <a:r>
              <a:rPr lang="ru-RU" b="1" dirty="0" smtClean="0"/>
              <a:t>КОММЕНТАРИЙ (одно </a:t>
            </a:r>
            <a:r>
              <a:rPr lang="ru-RU" b="1" dirty="0" err="1" smtClean="0"/>
              <a:t>предл</a:t>
            </a:r>
            <a:r>
              <a:rPr lang="ru-RU" b="1" dirty="0" smtClean="0"/>
              <a:t>-е) + ПЕРЕХОД К ОБОСНОВАНИЮ (клише)</a:t>
            </a:r>
          </a:p>
          <a:p>
            <a:pPr marL="0" indent="0" algn="ctr">
              <a:buNone/>
            </a:pPr>
            <a:endParaRPr lang="ru-RU" dirty="0" smtClean="0"/>
          </a:p>
          <a:p>
            <a:pPr marL="0" indent="0" algn="ctr">
              <a:buNone/>
            </a:pPr>
            <a:r>
              <a:rPr lang="ru-RU" b="1" dirty="0" smtClean="0"/>
              <a:t>ОБОСНОВАНИЕ</a:t>
            </a:r>
          </a:p>
          <a:p>
            <a:pPr marL="0" indent="0" algn="ctr">
              <a:buNone/>
            </a:pPr>
            <a:r>
              <a:rPr lang="ru-RU" dirty="0" smtClean="0"/>
              <a:t> (обоснование может основываться на общих размышлениях, фактах из личной жизни, примеров из истории, художественной литературы, биографии известных людей)</a:t>
            </a:r>
          </a:p>
          <a:p>
            <a:pPr marL="0" indent="0" algn="ctr">
              <a:buNone/>
            </a:pPr>
            <a:endParaRPr lang="ru-RU" dirty="0"/>
          </a:p>
          <a:p>
            <a:pPr marL="0" indent="0" algn="ctr">
              <a:buNone/>
            </a:pPr>
            <a:endParaRPr lang="ru-RU" dirty="0" smtClean="0"/>
          </a:p>
        </p:txBody>
      </p:sp>
      <p:sp>
        <p:nvSpPr>
          <p:cNvPr id="4" name="Плюс 3"/>
          <p:cNvSpPr/>
          <p:nvPr/>
        </p:nvSpPr>
        <p:spPr>
          <a:xfrm>
            <a:off x="5863400" y="2755560"/>
            <a:ext cx="451945" cy="399393"/>
          </a:xfrm>
          <a:prstGeom prst="mathPlu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люс 4"/>
          <p:cNvSpPr/>
          <p:nvPr/>
        </p:nvSpPr>
        <p:spPr>
          <a:xfrm>
            <a:off x="5863400" y="3903839"/>
            <a:ext cx="451945" cy="399393"/>
          </a:xfrm>
          <a:prstGeom prst="mathPlu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0170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393" y="0"/>
            <a:ext cx="10954407" cy="1198180"/>
          </a:xfrm>
        </p:spPr>
        <p:txBody>
          <a:bodyPr/>
          <a:lstStyle/>
          <a:p>
            <a:pPr algn="ctr"/>
            <a:r>
              <a:rPr lang="ru-RU" b="1" dirty="0" smtClean="0"/>
              <a:t>СТРОИМ 6 АБЗАЦ (согласие с обоснованием)</a:t>
            </a:r>
            <a:endParaRPr lang="ru-RU" b="1" dirty="0"/>
          </a:p>
        </p:txBody>
      </p:sp>
      <p:sp>
        <p:nvSpPr>
          <p:cNvPr id="3" name="Объект 2"/>
          <p:cNvSpPr>
            <a:spLocks noGrp="1"/>
          </p:cNvSpPr>
          <p:nvPr>
            <p:ph idx="1"/>
          </p:nvPr>
        </p:nvSpPr>
        <p:spPr>
          <a:xfrm>
            <a:off x="248478" y="1124607"/>
            <a:ext cx="11618844" cy="5405402"/>
          </a:xfrm>
        </p:spPr>
        <p:txBody>
          <a:bodyPr>
            <a:normAutofit fontScale="92500" lnSpcReduction="10000"/>
          </a:bodyPr>
          <a:lstStyle/>
          <a:p>
            <a:pPr marL="0" indent="0" algn="just">
              <a:buNone/>
            </a:pPr>
            <a:r>
              <a:rPr lang="ru-RU" b="1" dirty="0" smtClean="0"/>
              <a:t>СОГЛАСИЕ. </a:t>
            </a:r>
            <a:r>
              <a:rPr lang="ru-RU" sz="2900" i="1" dirty="0">
                <a:solidFill>
                  <a:srgbClr val="0070C0"/>
                </a:solidFill>
              </a:rPr>
              <a:t>Я согласен с позицией В.В. Вересаева </a:t>
            </a:r>
            <a:endParaRPr lang="ru-RU" sz="2900" i="1" dirty="0" smtClean="0">
              <a:solidFill>
                <a:srgbClr val="0070C0"/>
              </a:solidFill>
            </a:endParaRPr>
          </a:p>
          <a:p>
            <a:pPr marL="0" indent="0" algn="just">
              <a:buNone/>
            </a:pPr>
            <a:r>
              <a:rPr lang="ru-RU" b="1" dirty="0" smtClean="0"/>
              <a:t>КОММЕНТАРИЙ (одно предложение) </a:t>
            </a:r>
            <a:r>
              <a:rPr lang="ru-RU" i="1" dirty="0" smtClean="0">
                <a:solidFill>
                  <a:srgbClr val="0070C0"/>
                </a:solidFill>
              </a:rPr>
              <a:t>и </a:t>
            </a:r>
            <a:r>
              <a:rPr lang="ru-RU" i="1" dirty="0">
                <a:solidFill>
                  <a:srgbClr val="0070C0"/>
                </a:solidFill>
              </a:rPr>
              <a:t>убежден, что </a:t>
            </a:r>
            <a:r>
              <a:rPr lang="ru-RU" i="1" dirty="0" smtClean="0">
                <a:solidFill>
                  <a:srgbClr val="0070C0"/>
                </a:solidFill>
              </a:rPr>
              <a:t>время </a:t>
            </a:r>
            <a:r>
              <a:rPr lang="ru-RU" i="1" dirty="0">
                <a:solidFill>
                  <a:srgbClr val="0070C0"/>
                </a:solidFill>
              </a:rPr>
              <a:t>имеет власть над человеком. </a:t>
            </a:r>
            <a:endParaRPr lang="ru-RU" i="1" dirty="0" smtClean="0">
              <a:solidFill>
                <a:srgbClr val="0070C0"/>
              </a:solidFill>
            </a:endParaRPr>
          </a:p>
          <a:p>
            <a:pPr marL="0" indent="0" algn="just">
              <a:buNone/>
            </a:pPr>
            <a:r>
              <a:rPr lang="ru-RU" b="1" dirty="0"/>
              <a:t>ПЕРЕХОД К ОБОСНОВАНИЮ (клише</a:t>
            </a:r>
            <a:r>
              <a:rPr lang="ru-RU" b="1" dirty="0" smtClean="0"/>
              <a:t>) </a:t>
            </a:r>
            <a:r>
              <a:rPr lang="ru-RU" i="1" dirty="0" smtClean="0">
                <a:solidFill>
                  <a:srgbClr val="0070C0"/>
                </a:solidFill>
              </a:rPr>
              <a:t>Эту </a:t>
            </a:r>
            <a:r>
              <a:rPr lang="ru-RU" i="1" dirty="0">
                <a:solidFill>
                  <a:srgbClr val="0070C0"/>
                </a:solidFill>
              </a:rPr>
              <a:t>позицию помогает подтвердить произведение М.А. Шолохова «Тихий Дон».</a:t>
            </a:r>
          </a:p>
          <a:p>
            <a:pPr marL="0" indent="0" algn="just">
              <a:buNone/>
            </a:pPr>
            <a:r>
              <a:rPr lang="ru-RU" i="1" dirty="0" smtClean="0">
                <a:solidFill>
                  <a:srgbClr val="0070C0"/>
                </a:solidFill>
              </a:rPr>
              <a:t> </a:t>
            </a:r>
            <a:r>
              <a:rPr lang="ru-RU" b="1" dirty="0" smtClean="0"/>
              <a:t>ОБОСНОВАНИЕ. </a:t>
            </a:r>
            <a:r>
              <a:rPr lang="ru-RU" i="1" dirty="0">
                <a:solidFill>
                  <a:srgbClr val="0070C0"/>
                </a:solidFill>
              </a:rPr>
              <a:t>Григорий Мелехов не по своей воле становится участником страшных событий, происходящих в стране. Несмотря на желание жить спокойно (заниматься домашними делами, находиться с любимой женщиной), герой вынужден подчиниться судьбе: он остается воевать, не понимая цели конфликта. В бесконечной борьбе за чужие идеалы Мелехов теряет родных и близких, чувствует себя глубоко несчастным человеком, но не может при этом повлиять на происходящее. Время жестоко обращается с судьбой Григория, заставляет его </a:t>
            </a:r>
            <a:r>
              <a:rPr lang="ru-RU" i="1" dirty="0" smtClean="0">
                <a:solidFill>
                  <a:srgbClr val="0070C0"/>
                </a:solidFill>
              </a:rPr>
              <a:t>страдать. </a:t>
            </a:r>
            <a:r>
              <a:rPr lang="ru-RU" i="1" dirty="0">
                <a:solidFill>
                  <a:srgbClr val="0070C0"/>
                </a:solidFill>
              </a:rPr>
              <a:t>Лишь в конце произведения герой возвращается домой, но его жизненные потери невосполнимы.</a:t>
            </a:r>
          </a:p>
          <a:p>
            <a:pPr marL="0" indent="0" algn="just">
              <a:buNone/>
            </a:pPr>
            <a:endParaRPr lang="ru-RU" i="1" dirty="0">
              <a:solidFill>
                <a:srgbClr val="0070C0"/>
              </a:solidFill>
            </a:endParaRPr>
          </a:p>
        </p:txBody>
      </p:sp>
    </p:spTree>
    <p:extLst>
      <p:ext uri="{BB962C8B-B14F-4D97-AF65-F5344CB8AC3E}">
        <p14:creationId xmlns:p14="http://schemas.microsoft.com/office/powerpoint/2010/main" val="1615151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834887"/>
          </a:xfrm>
        </p:spPr>
        <p:txBody>
          <a:bodyPr>
            <a:normAutofit/>
          </a:bodyPr>
          <a:lstStyle/>
          <a:p>
            <a:pPr algn="ctr"/>
            <a:r>
              <a:rPr lang="ru-RU" sz="3400" b="1" dirty="0"/>
              <a:t>С ЧЕГО НАЧАТЬ 6 АБЗАЦ (клише)</a:t>
            </a:r>
          </a:p>
        </p:txBody>
      </p:sp>
      <p:sp>
        <p:nvSpPr>
          <p:cNvPr id="3" name="Объект 2"/>
          <p:cNvSpPr>
            <a:spLocks noGrp="1"/>
          </p:cNvSpPr>
          <p:nvPr>
            <p:ph idx="1"/>
          </p:nvPr>
        </p:nvSpPr>
        <p:spPr>
          <a:xfrm>
            <a:off x="437323" y="834887"/>
            <a:ext cx="11420060" cy="5923722"/>
          </a:xfrm>
        </p:spPr>
        <p:txBody>
          <a:bodyPr>
            <a:normAutofit fontScale="70000" lnSpcReduction="20000"/>
          </a:bodyPr>
          <a:lstStyle/>
          <a:p>
            <a:r>
              <a:rPr lang="ru-RU" dirty="0" smtClean="0"/>
              <a:t>Нельзя </a:t>
            </a:r>
            <a:r>
              <a:rPr lang="ru-RU" dirty="0"/>
              <a:t>не согласиться с автором в этом </a:t>
            </a:r>
            <a:r>
              <a:rPr lang="ru-RU" dirty="0" smtClean="0"/>
              <a:t>вопросе.</a:t>
            </a:r>
          </a:p>
          <a:p>
            <a:r>
              <a:rPr lang="ru-RU" dirty="0" smtClean="0"/>
              <a:t>Я согласен с мнением автора.</a:t>
            </a:r>
            <a:endParaRPr lang="ru-RU" dirty="0"/>
          </a:p>
          <a:p>
            <a:r>
              <a:rPr lang="ru-RU" dirty="0" smtClean="0"/>
              <a:t>С </a:t>
            </a:r>
            <a:r>
              <a:rPr lang="ru-RU" dirty="0"/>
              <a:t>автором трудно не </a:t>
            </a:r>
            <a:r>
              <a:rPr lang="ru-RU" dirty="0" smtClean="0"/>
              <a:t>согласиться.</a:t>
            </a:r>
            <a:endParaRPr lang="ru-RU" dirty="0"/>
          </a:p>
          <a:p>
            <a:r>
              <a:rPr lang="ru-RU" dirty="0"/>
              <a:t>Позиция автора близка (понятна) </a:t>
            </a:r>
            <a:r>
              <a:rPr lang="ru-RU" dirty="0" smtClean="0"/>
              <a:t>мне.</a:t>
            </a:r>
            <a:endParaRPr lang="ru-RU" dirty="0"/>
          </a:p>
          <a:p>
            <a:r>
              <a:rPr lang="ru-RU" dirty="0"/>
              <a:t>Я разделяю точку зрения </a:t>
            </a:r>
            <a:r>
              <a:rPr lang="ru-RU" dirty="0" smtClean="0"/>
              <a:t>автора.</a:t>
            </a:r>
            <a:endParaRPr lang="ru-RU" dirty="0"/>
          </a:p>
          <a:p>
            <a:r>
              <a:rPr lang="ru-RU" dirty="0" smtClean="0"/>
              <a:t>Авторская </a:t>
            </a:r>
            <a:r>
              <a:rPr lang="ru-RU" dirty="0"/>
              <a:t>позиция по данному вопросу совпадает с моей точкой </a:t>
            </a:r>
            <a:r>
              <a:rPr lang="ru-RU" dirty="0" smtClean="0"/>
              <a:t>зрения.</a:t>
            </a:r>
          </a:p>
          <a:p>
            <a:r>
              <a:rPr lang="ru-RU" dirty="0" smtClean="0"/>
              <a:t>Автор прав. Я тоже считаю, что… </a:t>
            </a:r>
          </a:p>
          <a:p>
            <a:r>
              <a:rPr lang="ru-RU" dirty="0" smtClean="0"/>
              <a:t>и т.п.</a:t>
            </a:r>
          </a:p>
          <a:p>
            <a:endParaRPr lang="ru-RU" dirty="0" smtClean="0"/>
          </a:p>
          <a:p>
            <a:pPr marL="0" indent="0" algn="ctr">
              <a:buNone/>
            </a:pPr>
            <a:r>
              <a:rPr lang="ru-RU" sz="4800" b="1" dirty="0">
                <a:latin typeface="+mj-lt"/>
                <a:ea typeface="+mj-ea"/>
                <a:cs typeface="+mj-cs"/>
              </a:rPr>
              <a:t>ПЕРЕХОД К ПРИМЕРУ (клише)</a:t>
            </a:r>
          </a:p>
          <a:p>
            <a:r>
              <a:rPr lang="ru-RU" dirty="0">
                <a:solidFill>
                  <a:schemeClr val="tx1">
                    <a:lumMod val="95000"/>
                    <a:lumOff val="5000"/>
                  </a:schemeClr>
                </a:solidFill>
              </a:rPr>
              <a:t>Хотелось бы </a:t>
            </a:r>
            <a:r>
              <a:rPr lang="ru-RU" dirty="0" smtClean="0">
                <a:solidFill>
                  <a:schemeClr val="tx1">
                    <a:lumMod val="95000"/>
                    <a:lumOff val="5000"/>
                  </a:schemeClr>
                </a:solidFill>
              </a:rPr>
              <a:t>вспомнить…</a:t>
            </a:r>
          </a:p>
          <a:p>
            <a:r>
              <a:rPr lang="ru-RU" sz="2900" dirty="0">
                <a:solidFill>
                  <a:schemeClr val="tx1">
                    <a:lumMod val="95000"/>
                    <a:lumOff val="5000"/>
                  </a:schemeClr>
                </a:solidFill>
              </a:rPr>
              <a:t>Эту позицию помогает подтвердить произведение…</a:t>
            </a:r>
          </a:p>
          <a:p>
            <a:r>
              <a:rPr lang="ru-RU" dirty="0">
                <a:solidFill>
                  <a:schemeClr val="tx1">
                    <a:lumMod val="95000"/>
                    <a:lumOff val="5000"/>
                  </a:schemeClr>
                </a:solidFill>
              </a:rPr>
              <a:t>М</a:t>
            </a:r>
            <a:r>
              <a:rPr lang="ru-RU" dirty="0" smtClean="0">
                <a:solidFill>
                  <a:schemeClr val="tx1">
                    <a:lumMod val="95000"/>
                    <a:lumOff val="5000"/>
                  </a:schemeClr>
                </a:solidFill>
              </a:rPr>
              <a:t>ногие </a:t>
            </a:r>
            <a:r>
              <a:rPr lang="ru-RU" dirty="0">
                <a:solidFill>
                  <a:schemeClr val="tx1">
                    <a:lumMod val="95000"/>
                    <a:lumOff val="5000"/>
                  </a:schemeClr>
                </a:solidFill>
              </a:rPr>
              <a:t>факты подтверждают авторскую </a:t>
            </a:r>
            <a:r>
              <a:rPr lang="ru-RU" dirty="0" smtClean="0">
                <a:solidFill>
                  <a:schemeClr val="tx1">
                    <a:lumMod val="95000"/>
                    <a:lumOff val="5000"/>
                  </a:schemeClr>
                </a:solidFill>
              </a:rPr>
              <a:t>мысль. Например, …</a:t>
            </a:r>
          </a:p>
          <a:p>
            <a:r>
              <a:rPr lang="ru-RU" dirty="0" smtClean="0">
                <a:solidFill>
                  <a:schemeClr val="tx1">
                    <a:lumMod val="95000"/>
                    <a:lumOff val="5000"/>
                  </a:schemeClr>
                </a:solidFill>
              </a:rPr>
              <a:t>Можно вспомнить ….</a:t>
            </a:r>
          </a:p>
          <a:p>
            <a:r>
              <a:rPr lang="ru-RU" dirty="0" smtClean="0">
                <a:solidFill>
                  <a:schemeClr val="tx1">
                    <a:lumMod val="95000"/>
                    <a:lumOff val="5000"/>
                  </a:schemeClr>
                </a:solidFill>
              </a:rPr>
              <a:t>Подтверждение сказанному можно найти в …</a:t>
            </a:r>
          </a:p>
          <a:p>
            <a:r>
              <a:rPr lang="ru-RU" dirty="0" smtClean="0">
                <a:solidFill>
                  <a:schemeClr val="tx1">
                    <a:lumMod val="95000"/>
                    <a:lumOff val="5000"/>
                  </a:schemeClr>
                </a:solidFill>
              </a:rPr>
              <a:t>… посвящены </a:t>
            </a:r>
            <a:r>
              <a:rPr lang="ru-RU" dirty="0">
                <a:solidFill>
                  <a:schemeClr val="tx1">
                    <a:lumMod val="95000"/>
                    <a:lumOff val="5000"/>
                  </a:schemeClr>
                </a:solidFill>
              </a:rPr>
              <a:t>многие произведения русской </a:t>
            </a:r>
            <a:r>
              <a:rPr lang="ru-RU" dirty="0" smtClean="0">
                <a:solidFill>
                  <a:schemeClr val="tx1">
                    <a:lumMod val="95000"/>
                    <a:lumOff val="5000"/>
                  </a:schemeClr>
                </a:solidFill>
              </a:rPr>
              <a:t>литературы.</a:t>
            </a:r>
          </a:p>
          <a:p>
            <a:r>
              <a:rPr lang="ru-RU" dirty="0" smtClean="0">
                <a:solidFill>
                  <a:schemeClr val="tx1">
                    <a:lumMod val="95000"/>
                    <a:lumOff val="5000"/>
                  </a:schemeClr>
                </a:solidFill>
              </a:rPr>
              <a:t>и т.п.</a:t>
            </a:r>
          </a:p>
          <a:p>
            <a:pPr marL="0" indent="0" algn="ctr">
              <a:buNone/>
            </a:pPr>
            <a:endParaRPr lang="ru-RU" dirty="0"/>
          </a:p>
          <a:p>
            <a:pPr marL="0" indent="0">
              <a:buNone/>
            </a:pPr>
            <a:endParaRPr lang="ru-RU" dirty="0"/>
          </a:p>
        </p:txBody>
      </p:sp>
    </p:spTree>
    <p:extLst>
      <p:ext uri="{BB962C8B-B14F-4D97-AF65-F5344CB8AC3E}">
        <p14:creationId xmlns:p14="http://schemas.microsoft.com/office/powerpoint/2010/main" val="732989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43565"/>
          </a:xfrm>
        </p:spPr>
        <p:txBody>
          <a:bodyPr/>
          <a:lstStyle/>
          <a:p>
            <a:pPr algn="ctr"/>
            <a:r>
              <a:rPr lang="ru-RU" b="1" dirty="0" smtClean="0"/>
              <a:t>ВЫВОД</a:t>
            </a:r>
            <a:endParaRPr lang="ru-RU" b="1" dirty="0"/>
          </a:p>
        </p:txBody>
      </p:sp>
      <p:sp>
        <p:nvSpPr>
          <p:cNvPr id="3" name="Объект 2"/>
          <p:cNvSpPr>
            <a:spLocks noGrp="1"/>
          </p:cNvSpPr>
          <p:nvPr>
            <p:ph idx="1"/>
          </p:nvPr>
        </p:nvSpPr>
        <p:spPr/>
        <p:txBody>
          <a:bodyPr/>
          <a:lstStyle/>
          <a:p>
            <a:pPr marL="0" indent="0">
              <a:buNone/>
            </a:pPr>
            <a:r>
              <a:rPr lang="ru-RU" dirty="0" smtClean="0"/>
              <a:t>1-2 предложения, </a:t>
            </a:r>
            <a:r>
              <a:rPr lang="ru-RU" dirty="0"/>
              <a:t>логически завершающие текст сочинения.</a:t>
            </a:r>
            <a:endParaRPr lang="ru-RU" dirty="0" smtClean="0"/>
          </a:p>
          <a:p>
            <a:pPr marL="0" indent="0">
              <a:buNone/>
            </a:pPr>
            <a:endParaRPr lang="ru-RU" i="1" dirty="0" smtClean="0">
              <a:solidFill>
                <a:srgbClr val="0070C0"/>
              </a:solidFill>
            </a:endParaRPr>
          </a:p>
          <a:p>
            <a:pPr marL="0" indent="0" algn="just">
              <a:buNone/>
            </a:pPr>
            <a:r>
              <a:rPr lang="ru-RU" i="1" dirty="0">
                <a:solidFill>
                  <a:srgbClr val="0070C0"/>
                </a:solidFill>
              </a:rPr>
              <a:t>Время действительно имеет безграничную власть над </a:t>
            </a:r>
            <a:r>
              <a:rPr lang="ru-RU" i="1" dirty="0" smtClean="0">
                <a:solidFill>
                  <a:srgbClr val="0070C0"/>
                </a:solidFill>
              </a:rPr>
              <a:t>личностью, </a:t>
            </a:r>
            <a:r>
              <a:rPr lang="ru-RU" i="1" dirty="0">
                <a:solidFill>
                  <a:srgbClr val="0070C0"/>
                </a:solidFill>
              </a:rPr>
              <a:t>не </a:t>
            </a:r>
            <a:r>
              <a:rPr lang="ru-RU" i="1" dirty="0" smtClean="0">
                <a:solidFill>
                  <a:srgbClr val="0070C0"/>
                </a:solidFill>
              </a:rPr>
              <a:t>даёт человеку </a:t>
            </a:r>
            <a:r>
              <a:rPr lang="ru-RU" i="1" dirty="0">
                <a:solidFill>
                  <a:srgbClr val="0070C0"/>
                </a:solidFill>
              </a:rPr>
              <a:t>проявить свою волю, влияет на его судьбу. </a:t>
            </a:r>
            <a:r>
              <a:rPr lang="ru-RU" i="1" dirty="0" smtClean="0">
                <a:solidFill>
                  <a:srgbClr val="0070C0"/>
                </a:solidFill>
              </a:rPr>
              <a:t>Людям остаётся только </a:t>
            </a:r>
            <a:r>
              <a:rPr lang="ru-RU" i="1" dirty="0">
                <a:solidFill>
                  <a:srgbClr val="0070C0"/>
                </a:solidFill>
              </a:rPr>
              <a:t>повиноваться этой «страшной силе».</a:t>
            </a:r>
            <a:endParaRPr lang="ru-RU" dirty="0"/>
          </a:p>
        </p:txBody>
      </p:sp>
    </p:spTree>
    <p:extLst>
      <p:ext uri="{BB962C8B-B14F-4D97-AF65-F5344CB8AC3E}">
        <p14:creationId xmlns:p14="http://schemas.microsoft.com/office/powerpoint/2010/main" val="1468423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87" y="1"/>
            <a:ext cx="11817626" cy="685800"/>
          </a:xfrm>
        </p:spPr>
        <p:txBody>
          <a:bodyPr>
            <a:normAutofit fontScale="90000"/>
          </a:bodyPr>
          <a:lstStyle/>
          <a:p>
            <a:pPr algn="ctr"/>
            <a:r>
              <a:rPr lang="ru-RU" b="1" dirty="0" smtClean="0"/>
              <a:t>Текст В.В. Вересаева (ЕГЭ 2022 г.)</a:t>
            </a:r>
            <a:endParaRPr lang="ru-RU" b="1" dirty="0"/>
          </a:p>
        </p:txBody>
      </p:sp>
      <p:sp>
        <p:nvSpPr>
          <p:cNvPr id="3" name="Объект 2"/>
          <p:cNvSpPr>
            <a:spLocks noGrp="1"/>
          </p:cNvSpPr>
          <p:nvPr>
            <p:ph idx="1"/>
          </p:nvPr>
        </p:nvSpPr>
        <p:spPr>
          <a:xfrm>
            <a:off x="258417" y="805071"/>
            <a:ext cx="11746396" cy="5913782"/>
          </a:xfrm>
        </p:spPr>
        <p:txBody>
          <a:bodyPr>
            <a:noAutofit/>
          </a:bodyPr>
          <a:lstStyle/>
          <a:p>
            <a:pPr marL="0" indent="0" algn="just">
              <a:buNone/>
            </a:pPr>
            <a:r>
              <a:rPr lang="ru-RU" sz="2000" dirty="0"/>
              <a:t>Зачем я от времени зависеть буду? Пускай же лучше оно зависит от меня". Мне часто вспоминаются эти гордые слова Базарова. Вот были люди! Как они верили в себя! А я, кажется, настоящим образом в одно только и верю, - это именно в неодолимую силу времени. "Зачем я от времени зависеть буду?" Зачем? Оно не отвечает; оно незаметно захватывает тебя и ведёт куда хочет; хорошо если твой путь лежит туда же, а если нет? Сознавай тогда, что ты идёшь не по своей воле, протестуя всем своим существом, - оно все-таки делает по-своему. Я в таком положении и находился. Время тяжёлое, глухое и сумрачное со всех сторон охватывало меня, и я со страхом видел, что оно посягает на самое для меня дорогое, посягает на моё миросозерцание, на всю мою душевную жизнь... Гартман говорит, что убеждения наши - плод "бессознательного", а умом мы к ним лишь подыскиваем более или менее подходящие основания; я чувствовал, что там где-то, в этом неуловимом "бессознательном", шла тайная, предательская, неведомая мне работа и что в один прекрасный день я вдруг окажусь во власти этого "бессознательного". Мысль эта наполняла меня ужасом: я слишком ясно видел, что правда, жизнь - это в моем </a:t>
            </a:r>
            <a:r>
              <a:rPr lang="ru-RU" sz="2000" dirty="0" err="1"/>
              <a:t>мировозрении</a:t>
            </a:r>
            <a:r>
              <a:rPr lang="ru-RU" sz="2000" dirty="0"/>
              <a:t>, что если я его потеряю, я потеряю все</a:t>
            </a:r>
            <a:r>
              <a:rPr lang="ru-RU" sz="2000" dirty="0" smtClean="0"/>
              <a:t>.</a:t>
            </a:r>
            <a:endParaRPr lang="ru-RU" sz="2000" dirty="0"/>
          </a:p>
          <a:p>
            <a:pPr marL="0" indent="0" algn="just">
              <a:buNone/>
            </a:pPr>
            <a:r>
              <a:rPr lang="ru-RU" sz="2000" dirty="0"/>
              <a:t>То, что происходило кругом, лишь укрепляло меня в убеждении, что страх мой не напрасен, что сила времени - сила страшная и не по плечу человеку. Каким чудом могло случиться, что в такой короткий срок все так изменилось? Самые светлые имена вдруг потускнели, слова самые великие стали пошлыми и смешными; на смену вчерашнему поколению явилось новое, мне верилось, неужели эти - всего только младшие братья вчерашних</a:t>
            </a:r>
            <a:r>
              <a:rPr lang="ru-RU" sz="2000" dirty="0" smtClean="0"/>
              <a:t>?</a:t>
            </a:r>
            <a:endParaRPr lang="ru-RU" sz="2000" dirty="0"/>
          </a:p>
        </p:txBody>
      </p:sp>
    </p:spTree>
    <p:extLst>
      <p:ext uri="{BB962C8B-B14F-4D97-AF65-F5344CB8AC3E}">
        <p14:creationId xmlns:p14="http://schemas.microsoft.com/office/powerpoint/2010/main" val="1824595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35" y="0"/>
            <a:ext cx="11320669" cy="1325563"/>
          </a:xfrm>
        </p:spPr>
        <p:txBody>
          <a:bodyPr/>
          <a:lstStyle/>
          <a:p>
            <a:pPr algn="ctr"/>
            <a:r>
              <a:rPr lang="ru-RU" b="1" dirty="0"/>
              <a:t>Текст В.В. Вересаева (ЕГЭ </a:t>
            </a:r>
            <a:r>
              <a:rPr lang="ru-RU" b="1" dirty="0" smtClean="0"/>
              <a:t>2022г.) (продолжение)</a:t>
            </a:r>
            <a:endParaRPr lang="ru-RU" b="1" dirty="0"/>
          </a:p>
        </p:txBody>
      </p:sp>
      <p:sp>
        <p:nvSpPr>
          <p:cNvPr id="3" name="Объект 2"/>
          <p:cNvSpPr>
            <a:spLocks noGrp="1"/>
          </p:cNvSpPr>
          <p:nvPr>
            <p:ph idx="1"/>
          </p:nvPr>
        </p:nvSpPr>
        <p:spPr>
          <a:xfrm>
            <a:off x="218661" y="1325562"/>
            <a:ext cx="11807687" cy="5373411"/>
          </a:xfrm>
        </p:spPr>
        <p:txBody>
          <a:bodyPr>
            <a:noAutofit/>
          </a:bodyPr>
          <a:lstStyle/>
          <a:p>
            <a:pPr marL="0" indent="0" algn="just">
              <a:buNone/>
            </a:pPr>
            <a:r>
              <a:rPr lang="ru-RU" sz="2000" dirty="0"/>
              <a:t>В литературе медленно, но непрерывно шло общее </a:t>
            </a:r>
            <a:r>
              <a:rPr lang="ru-RU" sz="2000" dirty="0" err="1"/>
              <a:t>заворачивание</a:t>
            </a:r>
            <a:r>
              <a:rPr lang="ru-RU" sz="2000" dirty="0"/>
              <a:t> фронта, и шло вовсе не во имя каких-либо новых начал, — о нет! Дело было очень ясно: это было лишь ренегатство — ренегатство общее, массовое и, что всего ужаснее, бессознательное. Литература тщательно оплевывала в прошлом все светлое и сильное, но оплевывала наивно, сама того не замечая, воображая, что поддерживает какие-то «заветы»; прежнее чистое знамя в ее руках давно уже обратилось в грязную тряпку, а она с гордостью несла эту опозоренную ею святыню и звала к ней читателя; с мертвым сердцем, без огня и без веры, говорила она что-то, чему никто не верил… Я с пристальным вниманием следил за всеми этими переменами; обидно становилось за человека, так покорно и бессознательно идущего туда, куда его гонит время. Но при этом я не мог не видеть и всей чудовищной уродливости моего собственного положения: отчаянно стараясь стать выше времени (как будто это возможно!), недоверчиво встречая всякое новое веяние, я обрекал себя на мертвую неподвижность; мне грозила опасность обратиться в совершенно «обессмысленную щепку» когда-то «победоносного корабля». Путаясь все больше в этом безвыходном противоречии, заглушая в душе горькое презрение к себе, я пришел, наконец, к результату, о котором говорил: уничтожиться, уничтожиться совершенно — единственное для меня спасение.</a:t>
            </a:r>
          </a:p>
          <a:p>
            <a:pPr marL="0" indent="0" algn="just">
              <a:buNone/>
            </a:pPr>
            <a:endParaRPr lang="ru-RU" sz="2000" dirty="0"/>
          </a:p>
          <a:p>
            <a:pPr marL="0" indent="0" algn="just">
              <a:buNone/>
            </a:pPr>
            <a:r>
              <a:rPr lang="ru-RU" sz="2000" dirty="0"/>
              <a:t>Я не бичую себя, потому что тогда непременно начнешь лгать и преувеличивать; но в этом-то нужно сознаться, — что такое настроение мало способствует уважению к себе. Заглянешь в душу, — так там холодно и темно, так гадко-жалок этот бессильный страх перед окружающим! И кажется тебе, что никто никогда не переживал ничего подобного, что ты — какой-то странный урод, выброшенный на свет теперешним странным, неопределенным временем… Тяжело жить так. Меня спасала только работа; а работы мне, как земскому врачу, было много, особенно в последний год, — работы тяжелой и ответственной. Этого мне и нужно было; всем существом отдаться делу, совершенно забыть себя — вот была моя цель и смысл жизни.</a:t>
            </a:r>
          </a:p>
        </p:txBody>
      </p:sp>
    </p:spTree>
    <p:extLst>
      <p:ext uri="{BB962C8B-B14F-4D97-AF65-F5344CB8AC3E}">
        <p14:creationId xmlns:p14="http://schemas.microsoft.com/office/powerpoint/2010/main" val="389002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716" y="258416"/>
            <a:ext cx="11749424" cy="6410741"/>
          </a:xfrm>
        </p:spPr>
        <p:txBody>
          <a:bodyPr>
            <a:noAutofit/>
          </a:bodyPr>
          <a:lstStyle/>
          <a:p>
            <a:pPr marL="0" indent="0" algn="just">
              <a:buNone/>
            </a:pPr>
            <a:r>
              <a:rPr lang="ru-RU" sz="1600" dirty="0"/>
              <a:t>В чем заключается сила времени? Над этим вопросом задумываешься, когда читаешь текст советского писателя В. В. Вересаева. </a:t>
            </a:r>
          </a:p>
          <a:p>
            <a:pPr marL="0" indent="0" algn="just">
              <a:buNone/>
            </a:pPr>
            <a:r>
              <a:rPr lang="ru-RU" sz="1600" dirty="0"/>
              <a:t>Наблюдая за жизнью, автор приходит к выводу, что человек не способен влиять на ход событий, ведь «страшная сила» времени «не отвечает» на эмоциональные отклики людей, а незаметно «захватывает» личность и «ведет куда хочет». Такой закон иногда бывает беспощадным, и порой время «посягает на самое дорогое». Получается, что человек бессилен перед судьбой. Он не может предотвратить обстоятельства и непременно столкнется с теми испытаниями, которые для него уготовлены.</a:t>
            </a:r>
          </a:p>
          <a:p>
            <a:pPr marL="0" indent="0" algn="just">
              <a:buNone/>
            </a:pPr>
            <a:r>
              <a:rPr lang="ru-RU" sz="1600" dirty="0"/>
              <a:t>Продолжая размышлять, автор знакомит читателя с фактами из своей жизни, когда он пытался «стать выше времени», идти против его течения. Но все попытки повлиять на судьбу оказывались безуспешными. Оставалось только признать «чудовищную уродливость положения». Безвыходная ситуация вызывала страх в душе. Справиться помогала только работа. Жизненный опыт автора показывает, что зависимость людей от времени очевидна. Человеку остается только смириться с положением и искать для себя утешение.</a:t>
            </a:r>
          </a:p>
          <a:p>
            <a:pPr marL="0" indent="0" algn="just">
              <a:buNone/>
            </a:pPr>
            <a:r>
              <a:rPr lang="ru-RU" sz="1600" dirty="0"/>
              <a:t>Наблюдения автора за жизнью дополняет его личный опыт. Оба примера позволяют вполне убедиться во власти времени над человеком. Никому не удастся обмануть судьбу. Противостоять законам жизни невозможно.</a:t>
            </a:r>
          </a:p>
          <a:p>
            <a:pPr marL="0" indent="0" algn="just">
              <a:buNone/>
            </a:pPr>
            <a:r>
              <a:rPr lang="ru-RU" sz="1600" dirty="0"/>
              <a:t>Таким образом, размышляя над проблемой, В.В. Вересаев приводит читателя к мысли: сила времени заключается в возможности распоряжаться жизнью человека, вести его своим путем, даже если он будет «протестовать всем своим существом». Сопротивляться в такой ситуации бесполезно. </a:t>
            </a:r>
          </a:p>
          <a:p>
            <a:pPr marL="0" indent="0" algn="just">
              <a:buNone/>
            </a:pPr>
            <a:r>
              <a:rPr lang="ru-RU" sz="1600" dirty="0"/>
              <a:t>Я согласен с позицией В.В. Вересаева и убежден, что время имеет власть над человеком. Эту позицию помогает подтвердить произведение М.А. Шолохова «Тихий Дон». Григорий Мелехов не по своей воле становится участником страшных событий, происходящих в стране. Несмотря на желание жить спокойно (заниматься домашними делами, находиться с любимой женщиной), герой вынужден подчиниться судьбе: он остается воевать, не понимая цели конфликта. В бесконечной борьбе за чужие идеалы Мелехов теряет родных и близких, чувствует себя глубоко несчастным человеком, но не может при этом повлиять на происходящее. Время жестоко обращается с судьбой Григория, заставляет его </a:t>
            </a:r>
            <a:r>
              <a:rPr lang="ru-RU" sz="1600" dirty="0" smtClean="0"/>
              <a:t>страдать. </a:t>
            </a:r>
            <a:r>
              <a:rPr lang="ru-RU" sz="1600" dirty="0"/>
              <a:t>Лишь в конце произведения герой возвращается домой, но его жизненные потери невосполнимы.</a:t>
            </a:r>
          </a:p>
          <a:p>
            <a:pPr marL="0" indent="0" algn="just">
              <a:buNone/>
            </a:pPr>
            <a:r>
              <a:rPr lang="ru-RU" sz="1600" dirty="0"/>
              <a:t>Время действительно имеет безграничную власть над личностью, не дает человеку проявить свою волю, влияет на его судьбу. </a:t>
            </a:r>
            <a:r>
              <a:rPr lang="ru-RU" sz="1600" dirty="0" smtClean="0"/>
              <a:t>Людям остается только </a:t>
            </a:r>
            <a:r>
              <a:rPr lang="ru-RU" sz="1600" dirty="0"/>
              <a:t>повиноваться этой «страшной силе</a:t>
            </a:r>
            <a:r>
              <a:rPr lang="ru-RU" sz="1600" dirty="0" smtClean="0"/>
              <a:t>».</a:t>
            </a:r>
          </a:p>
        </p:txBody>
      </p:sp>
    </p:spTree>
    <p:extLst>
      <p:ext uri="{BB962C8B-B14F-4D97-AF65-F5344CB8AC3E}">
        <p14:creationId xmlns:p14="http://schemas.microsoft.com/office/powerpoint/2010/main" val="3814401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E71CE0B-64B1-44A6-9D0A-B4E0B254CCD2}"/>
              </a:ext>
            </a:extLst>
          </p:cNvPr>
          <p:cNvSpPr>
            <a:spLocks noGrp="1"/>
          </p:cNvSpPr>
          <p:nvPr>
            <p:ph idx="1"/>
          </p:nvPr>
        </p:nvSpPr>
        <p:spPr>
          <a:xfrm>
            <a:off x="838200" y="790575"/>
            <a:ext cx="10515600" cy="5386388"/>
          </a:xfrm>
        </p:spPr>
        <p:txBody>
          <a:bodyPr/>
          <a:lstStyle/>
          <a:p>
            <a:pPr marL="0" indent="0">
              <a:buNone/>
            </a:pPr>
            <a:endParaRPr lang="ru-RU" sz="4000" b="1" dirty="0" smtClean="0">
              <a:latin typeface="Gabriola" panose="04040605051002020D02" pitchFamily="82" charset="0"/>
              <a:cs typeface="MV Boli" panose="02000500030200090000" pitchFamily="2" charset="0"/>
            </a:endParaRPr>
          </a:p>
          <a:p>
            <a:pPr marL="0" indent="0">
              <a:buNone/>
            </a:pPr>
            <a:r>
              <a:rPr lang="ru-RU" sz="4000" b="1" dirty="0" smtClean="0">
                <a:latin typeface="Gabriola" panose="04040605051002020D02" pitchFamily="82" charset="0"/>
                <a:cs typeface="MV Boli" panose="02000500030200090000" pitchFamily="2" charset="0"/>
              </a:rPr>
              <a:t>ТВОРЧЕСКОГО </a:t>
            </a:r>
            <a:r>
              <a:rPr lang="ru-RU" sz="4000" b="1" dirty="0">
                <a:latin typeface="Gabriola" panose="04040605051002020D02" pitchFamily="82" charset="0"/>
                <a:cs typeface="MV Boli" panose="02000500030200090000" pitchFamily="2" charset="0"/>
              </a:rPr>
              <a:t>ВДОХНОВЕНИЯ!</a:t>
            </a:r>
          </a:p>
          <a:p>
            <a:pPr marL="0" indent="0">
              <a:buNone/>
            </a:pPr>
            <a:endParaRPr lang="ru-RU" b="1" dirty="0"/>
          </a:p>
          <a:p>
            <a:pPr marL="0" indent="0">
              <a:buNone/>
            </a:pPr>
            <a:r>
              <a:rPr lang="ru-RU" b="1" dirty="0"/>
              <a:t>			</a:t>
            </a:r>
          </a:p>
          <a:p>
            <a:pPr marL="0" indent="0">
              <a:buNone/>
            </a:pPr>
            <a:r>
              <a:rPr lang="ru-RU" b="1" dirty="0"/>
              <a:t>	</a:t>
            </a:r>
          </a:p>
          <a:p>
            <a:pPr marL="0" indent="0">
              <a:buNone/>
            </a:pPr>
            <a:r>
              <a:rPr lang="ru-RU" b="1" dirty="0"/>
              <a:t>					</a:t>
            </a:r>
          </a:p>
          <a:p>
            <a:pPr marL="0" indent="0">
              <a:buNone/>
            </a:pPr>
            <a:r>
              <a:rPr lang="ru-RU" b="1" dirty="0"/>
              <a:t>						</a:t>
            </a:r>
            <a:r>
              <a:rPr lang="ru-RU" sz="4000" b="1" dirty="0">
                <a:latin typeface="Gabriola" panose="04040605051002020D02" pitchFamily="82" charset="0"/>
                <a:cs typeface="MV Boli" panose="02000500030200090000" pitchFamily="2" charset="0"/>
              </a:rPr>
              <a:t>ВЫСОКИХ РЕЗУЛЬТАТОВ!</a:t>
            </a:r>
          </a:p>
          <a:p>
            <a:pPr marL="0" indent="0">
              <a:buNone/>
            </a:pPr>
            <a:endParaRPr lang="ru-RU" dirty="0"/>
          </a:p>
          <a:p>
            <a:pPr marL="0" indent="0" algn="r">
              <a:buNone/>
            </a:pPr>
            <a:endParaRPr lang="ru-RU" dirty="0"/>
          </a:p>
        </p:txBody>
      </p:sp>
      <p:pic>
        <p:nvPicPr>
          <p:cNvPr id="4" name="Рисунок 3">
            <a:extLst>
              <a:ext uri="{FF2B5EF4-FFF2-40B4-BE49-F238E27FC236}">
                <a16:creationId xmlns:a16="http://schemas.microsoft.com/office/drawing/2014/main" id="{CB9A15A6-E3D8-4D75-A395-71B70D8BE236}"/>
              </a:ext>
            </a:extLst>
          </p:cNvPr>
          <p:cNvPicPr>
            <a:picLocks noChangeAspect="1"/>
          </p:cNvPicPr>
          <p:nvPr/>
        </p:nvPicPr>
        <p:blipFill>
          <a:blip r:embed="rId2"/>
          <a:stretch>
            <a:fillRect/>
          </a:stretch>
        </p:blipFill>
        <p:spPr>
          <a:xfrm>
            <a:off x="695076" y="3958755"/>
            <a:ext cx="3811362" cy="2307660"/>
          </a:xfrm>
          <a:prstGeom prst="rect">
            <a:avLst/>
          </a:prstGeom>
        </p:spPr>
      </p:pic>
      <p:sp>
        <p:nvSpPr>
          <p:cNvPr id="5" name="Прямоугольник 4">
            <a:extLst>
              <a:ext uri="{FF2B5EF4-FFF2-40B4-BE49-F238E27FC236}">
                <a16:creationId xmlns:a16="http://schemas.microsoft.com/office/drawing/2014/main" id="{B24F56EB-70E8-4653-8ABD-7E94B517150E}"/>
              </a:ext>
            </a:extLst>
          </p:cNvPr>
          <p:cNvSpPr/>
          <p:nvPr/>
        </p:nvSpPr>
        <p:spPr>
          <a:xfrm>
            <a:off x="142875" y="180975"/>
            <a:ext cx="123825" cy="649605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рямоугольник 5">
            <a:extLst>
              <a:ext uri="{FF2B5EF4-FFF2-40B4-BE49-F238E27FC236}">
                <a16:creationId xmlns:a16="http://schemas.microsoft.com/office/drawing/2014/main" id="{9FE0EEA8-7382-4A9D-AA0F-FA4654335D02}"/>
              </a:ext>
            </a:extLst>
          </p:cNvPr>
          <p:cNvSpPr/>
          <p:nvPr/>
        </p:nvSpPr>
        <p:spPr>
          <a:xfrm>
            <a:off x="266700" y="6567487"/>
            <a:ext cx="11782425" cy="109538"/>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id="{6E6DF0B6-51F3-4BEE-8625-1D5E82A10FD4}"/>
              </a:ext>
            </a:extLst>
          </p:cNvPr>
          <p:cNvSpPr/>
          <p:nvPr/>
        </p:nvSpPr>
        <p:spPr>
          <a:xfrm>
            <a:off x="11971020" y="247651"/>
            <a:ext cx="123825" cy="6429374"/>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Прямоугольник 7">
            <a:extLst>
              <a:ext uri="{FF2B5EF4-FFF2-40B4-BE49-F238E27FC236}">
                <a16:creationId xmlns:a16="http://schemas.microsoft.com/office/drawing/2014/main" id="{C847C41F-5548-4181-B6D0-8410E663012A}"/>
              </a:ext>
            </a:extLst>
          </p:cNvPr>
          <p:cNvSpPr/>
          <p:nvPr/>
        </p:nvSpPr>
        <p:spPr>
          <a:xfrm>
            <a:off x="142874" y="138111"/>
            <a:ext cx="11951971" cy="109539"/>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Рисунок 1"/>
          <p:cNvPicPr>
            <a:picLocks noChangeAspect="1"/>
          </p:cNvPicPr>
          <p:nvPr/>
        </p:nvPicPr>
        <p:blipFill>
          <a:blip r:embed="rId3"/>
          <a:stretch>
            <a:fillRect/>
          </a:stretch>
        </p:blipFill>
        <p:spPr>
          <a:xfrm>
            <a:off x="8982389" y="400051"/>
            <a:ext cx="2910416" cy="2174184"/>
          </a:xfrm>
          <a:prstGeom prst="rect">
            <a:avLst/>
          </a:prstGeom>
        </p:spPr>
      </p:pic>
    </p:spTree>
    <p:extLst>
      <p:ext uri="{BB962C8B-B14F-4D97-AF65-F5344CB8AC3E}">
        <p14:creationId xmlns:p14="http://schemas.microsoft.com/office/powerpoint/2010/main" val="229398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9513"/>
            <a:ext cx="10515600" cy="897775"/>
          </a:xfrm>
        </p:spPr>
        <p:txBody>
          <a:bodyPr>
            <a:normAutofit fontScale="90000"/>
          </a:bodyPr>
          <a:lstStyle/>
          <a:p>
            <a:pPr algn="ctr"/>
            <a:r>
              <a:rPr lang="ru-RU" b="1" dirty="0" smtClean="0"/>
              <a:t>СТРУКТУРА СОЧИНЕНИЯ</a:t>
            </a:r>
            <a:r>
              <a:rPr lang="ru-RU" dirty="0" smtClean="0"/>
              <a:t> </a:t>
            </a:r>
            <a:r>
              <a:rPr lang="ru-RU" b="1" dirty="0"/>
              <a:t>по прочитанному тексту</a:t>
            </a:r>
          </a:p>
        </p:txBody>
      </p:sp>
      <p:sp>
        <p:nvSpPr>
          <p:cNvPr id="4" name="Прямоугольник: скругленные противолежащие углы 3">
            <a:extLst>
              <a:ext uri="{FF2B5EF4-FFF2-40B4-BE49-F238E27FC236}">
                <a16:creationId xmlns:a16="http://schemas.microsoft.com/office/drawing/2014/main" id="{E5B86DBE-D1FC-41B3-8CE3-6241575F0DE5}"/>
              </a:ext>
            </a:extLst>
          </p:cNvPr>
          <p:cNvSpPr/>
          <p:nvPr/>
        </p:nvSpPr>
        <p:spPr>
          <a:xfrm>
            <a:off x="2723322" y="1149516"/>
            <a:ext cx="6999513" cy="676109"/>
          </a:xfrm>
          <a:prstGeom prst="round2DiagRect">
            <a:avLst/>
          </a:prstGeom>
          <a:solidFill>
            <a:srgbClr val="ED7D31">
              <a:lumMod val="20000"/>
              <a:lumOff val="80000"/>
            </a:srgbClr>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algn="ctr"/>
            <a:r>
              <a:rPr lang="ru-RU" sz="2400" dirty="0" smtClean="0"/>
              <a:t>ПРОБЛЕМА</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Прямоугольник: скругленные противолежащие углы 3">
            <a:extLst>
              <a:ext uri="{FF2B5EF4-FFF2-40B4-BE49-F238E27FC236}">
                <a16:creationId xmlns:a16="http://schemas.microsoft.com/office/drawing/2014/main" id="{E5B86DBE-D1FC-41B3-8CE3-6241575F0DE5}"/>
              </a:ext>
            </a:extLst>
          </p:cNvPr>
          <p:cNvSpPr/>
          <p:nvPr/>
        </p:nvSpPr>
        <p:spPr>
          <a:xfrm>
            <a:off x="2723322" y="1955186"/>
            <a:ext cx="2736099" cy="498005"/>
          </a:xfrm>
          <a:prstGeom prst="round2DiagRect">
            <a:avLst/>
          </a:prstGeom>
          <a:solidFill>
            <a:srgbClr val="ED7D31">
              <a:lumMod val="20000"/>
              <a:lumOff val="80000"/>
            </a:srgbClr>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rtlCol="0" anchor="ctr"/>
          <a:lstStyle/>
          <a:p>
            <a:pPr algn="ctr"/>
            <a:r>
              <a:rPr lang="ru-RU" sz="2400" dirty="0" smtClean="0"/>
              <a:t>первый пример</a:t>
            </a: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Прямоугольник: скругленные противолежащие углы 3">
            <a:extLst>
              <a:ext uri="{FF2B5EF4-FFF2-40B4-BE49-F238E27FC236}">
                <a16:creationId xmlns:a16="http://schemas.microsoft.com/office/drawing/2014/main" id="{E5B86DBE-D1FC-41B3-8CE3-6241575F0DE5}"/>
              </a:ext>
            </a:extLst>
          </p:cNvPr>
          <p:cNvSpPr/>
          <p:nvPr/>
        </p:nvSpPr>
        <p:spPr>
          <a:xfrm>
            <a:off x="2764615" y="4097443"/>
            <a:ext cx="6929461" cy="644741"/>
          </a:xfrm>
          <a:prstGeom prst="round2DiagRect">
            <a:avLst/>
          </a:prstGeom>
          <a:solidFill>
            <a:srgbClr val="ED7D31">
              <a:lumMod val="20000"/>
              <a:lumOff val="80000"/>
            </a:srgbClr>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algn="ctr"/>
            <a:r>
              <a:rPr lang="ru-RU" sz="2400" dirty="0" smtClean="0"/>
              <a:t>ПОЗИЦИЯ АВТОРА</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Прямоугольник: скругленные противолежащие углы 3">
            <a:extLst>
              <a:ext uri="{FF2B5EF4-FFF2-40B4-BE49-F238E27FC236}">
                <a16:creationId xmlns:a16="http://schemas.microsoft.com/office/drawing/2014/main" id="{E5B86DBE-D1FC-41B3-8CE3-6241575F0DE5}"/>
              </a:ext>
            </a:extLst>
          </p:cNvPr>
          <p:cNvSpPr/>
          <p:nvPr/>
        </p:nvSpPr>
        <p:spPr>
          <a:xfrm>
            <a:off x="2793370" y="3297747"/>
            <a:ext cx="6929461" cy="491370"/>
          </a:xfrm>
          <a:prstGeom prst="round2DiagRect">
            <a:avLst/>
          </a:prstGeom>
          <a:solidFill>
            <a:srgbClr val="ED7D31">
              <a:lumMod val="20000"/>
              <a:lumOff val="80000"/>
            </a:srgbClr>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rtlCol="0" anchor="ctr"/>
          <a:lstStyle/>
          <a:p>
            <a:pPr algn="ctr"/>
            <a:r>
              <a:rPr lang="ru-RU" sz="2400" dirty="0" smtClean="0"/>
              <a:t>анализ смысловой связи</a:t>
            </a: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Прямоугольник: скругленные противолежащие углы 3">
            <a:extLst>
              <a:ext uri="{FF2B5EF4-FFF2-40B4-BE49-F238E27FC236}">
                <a16:creationId xmlns:a16="http://schemas.microsoft.com/office/drawing/2014/main" id="{E5B86DBE-D1FC-41B3-8CE3-6241575F0DE5}"/>
              </a:ext>
            </a:extLst>
          </p:cNvPr>
          <p:cNvSpPr/>
          <p:nvPr/>
        </p:nvSpPr>
        <p:spPr>
          <a:xfrm>
            <a:off x="6455699" y="1941482"/>
            <a:ext cx="3267133" cy="575328"/>
          </a:xfrm>
          <a:prstGeom prst="round2DiagRect">
            <a:avLst/>
          </a:prstGeom>
          <a:solidFill>
            <a:srgbClr val="ED7D31">
              <a:lumMod val="20000"/>
              <a:lumOff val="80000"/>
            </a:srgbClr>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algn="ctr"/>
            <a:r>
              <a:rPr lang="ru-RU" sz="2400" dirty="0"/>
              <a:t>п</a:t>
            </a:r>
            <a:r>
              <a:rPr lang="ru-RU" sz="2400" dirty="0" smtClean="0"/>
              <a:t>ояснение к примеру</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Прямоугольник: скругленные противолежащие углы 3">
            <a:extLst>
              <a:ext uri="{FF2B5EF4-FFF2-40B4-BE49-F238E27FC236}">
                <a16:creationId xmlns:a16="http://schemas.microsoft.com/office/drawing/2014/main" id="{E5B86DBE-D1FC-41B3-8CE3-6241575F0DE5}"/>
              </a:ext>
            </a:extLst>
          </p:cNvPr>
          <p:cNvSpPr/>
          <p:nvPr/>
        </p:nvSpPr>
        <p:spPr>
          <a:xfrm>
            <a:off x="2764615" y="4938715"/>
            <a:ext cx="6929460" cy="816428"/>
          </a:xfrm>
          <a:prstGeom prst="round2DiagRect">
            <a:avLst/>
          </a:prstGeom>
          <a:solidFill>
            <a:srgbClr val="ED7D31">
              <a:lumMod val="20000"/>
              <a:lumOff val="80000"/>
            </a:srgbClr>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algn="ctr"/>
            <a:r>
              <a:rPr lang="ru-RU" sz="2400" dirty="0" smtClean="0"/>
              <a:t>ОТНОШЕНИЕ К ПОЗИЦИИ АВТОРА </a:t>
            </a:r>
          </a:p>
          <a:p>
            <a:pPr algn="ctr"/>
            <a:r>
              <a:rPr lang="ru-RU" sz="2400" dirty="0" smtClean="0"/>
              <a:t>(с обоснованием)</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Прямоугольник: скругленные противолежащие углы 3">
            <a:extLst>
              <a:ext uri="{FF2B5EF4-FFF2-40B4-BE49-F238E27FC236}">
                <a16:creationId xmlns:a16="http://schemas.microsoft.com/office/drawing/2014/main" id="{E5B86DBE-D1FC-41B3-8CE3-6241575F0DE5}"/>
              </a:ext>
            </a:extLst>
          </p:cNvPr>
          <p:cNvSpPr/>
          <p:nvPr/>
        </p:nvSpPr>
        <p:spPr>
          <a:xfrm>
            <a:off x="2821294" y="5965803"/>
            <a:ext cx="6901537" cy="575204"/>
          </a:xfrm>
          <a:prstGeom prst="round2DiagRect">
            <a:avLst/>
          </a:prstGeom>
          <a:solidFill>
            <a:srgbClr val="ED7D31">
              <a:lumMod val="20000"/>
              <a:lumOff val="80000"/>
            </a:srgbClr>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algn="ctr"/>
            <a:r>
              <a:rPr lang="ru-RU" sz="2400" dirty="0" smtClean="0"/>
              <a:t>ВЫВОД</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Плюс 10"/>
          <p:cNvSpPr/>
          <p:nvPr/>
        </p:nvSpPr>
        <p:spPr>
          <a:xfrm>
            <a:off x="5788594" y="2025440"/>
            <a:ext cx="337931" cy="308113"/>
          </a:xfrm>
          <a:prstGeom prst="mathPlu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ln w="22225">
                <a:solidFill>
                  <a:schemeClr val="accent2"/>
                </a:solidFill>
                <a:prstDash val="solid"/>
              </a:ln>
              <a:solidFill>
                <a:schemeClr val="accent2">
                  <a:lumMod val="40000"/>
                  <a:lumOff val="60000"/>
                </a:schemeClr>
              </a:solidFill>
            </a:endParaRPr>
          </a:p>
        </p:txBody>
      </p:sp>
      <p:sp>
        <p:nvSpPr>
          <p:cNvPr id="14" name="Прямоугольник: скругленные противолежащие углы 3">
            <a:extLst>
              <a:ext uri="{FF2B5EF4-FFF2-40B4-BE49-F238E27FC236}">
                <a16:creationId xmlns:a16="http://schemas.microsoft.com/office/drawing/2014/main" id="{E5B86DBE-D1FC-41B3-8CE3-6241575F0DE5}"/>
              </a:ext>
            </a:extLst>
          </p:cNvPr>
          <p:cNvSpPr/>
          <p:nvPr/>
        </p:nvSpPr>
        <p:spPr>
          <a:xfrm>
            <a:off x="6455698" y="2656284"/>
            <a:ext cx="3267134" cy="488579"/>
          </a:xfrm>
          <a:prstGeom prst="round2DiagRect">
            <a:avLst/>
          </a:prstGeom>
          <a:solidFill>
            <a:srgbClr val="ED7D31">
              <a:lumMod val="20000"/>
              <a:lumOff val="80000"/>
            </a:srgbClr>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algn="ctr"/>
            <a:r>
              <a:rPr lang="ru-RU" sz="2400" dirty="0"/>
              <a:t>п</a:t>
            </a:r>
            <a:r>
              <a:rPr lang="ru-RU" sz="2400" dirty="0" smtClean="0"/>
              <a:t>ояснение к примеру</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6" name="Рисунок 15"/>
          <p:cNvPicPr>
            <a:picLocks noChangeAspect="1"/>
          </p:cNvPicPr>
          <p:nvPr/>
        </p:nvPicPr>
        <p:blipFill>
          <a:blip r:embed="rId2"/>
          <a:stretch>
            <a:fillRect/>
          </a:stretch>
        </p:blipFill>
        <p:spPr>
          <a:xfrm>
            <a:off x="5852249" y="2703831"/>
            <a:ext cx="268247" cy="243861"/>
          </a:xfrm>
          <a:prstGeom prst="rect">
            <a:avLst/>
          </a:prstGeom>
        </p:spPr>
      </p:pic>
      <p:sp>
        <p:nvSpPr>
          <p:cNvPr id="17" name="Объект 16"/>
          <p:cNvSpPr>
            <a:spLocks noGrp="1"/>
          </p:cNvSpPr>
          <p:nvPr>
            <p:ph idx="1"/>
          </p:nvPr>
        </p:nvSpPr>
        <p:spPr>
          <a:xfrm>
            <a:off x="974035" y="795538"/>
            <a:ext cx="10863469" cy="6062462"/>
          </a:xfrm>
        </p:spPr>
        <p:txBody>
          <a:bodyPr>
            <a:normAutofit/>
          </a:bodyPr>
          <a:lstStyle/>
          <a:p>
            <a:pPr marL="0" indent="0">
              <a:spcBef>
                <a:spcPts val="600"/>
              </a:spcBef>
              <a:buNone/>
            </a:pPr>
            <a:endParaRPr lang="ru-RU" dirty="0" smtClean="0"/>
          </a:p>
          <a:p>
            <a:pPr marL="0" indent="0">
              <a:lnSpc>
                <a:spcPct val="100000"/>
              </a:lnSpc>
              <a:spcBef>
                <a:spcPts val="600"/>
              </a:spcBef>
              <a:buNone/>
            </a:pPr>
            <a:r>
              <a:rPr lang="ru-RU" sz="3200" dirty="0" smtClean="0"/>
              <a:t>1 абзац </a:t>
            </a:r>
            <a:r>
              <a:rPr lang="ru-RU" dirty="0" smtClean="0"/>
              <a:t>- </a:t>
            </a:r>
          </a:p>
          <a:p>
            <a:pPr marL="0" indent="0">
              <a:lnSpc>
                <a:spcPct val="100000"/>
              </a:lnSpc>
              <a:buNone/>
            </a:pPr>
            <a:r>
              <a:rPr lang="ru-RU" sz="3200" dirty="0" smtClean="0"/>
              <a:t>2 абзац -</a:t>
            </a:r>
          </a:p>
          <a:p>
            <a:pPr marL="0" indent="0">
              <a:lnSpc>
                <a:spcPct val="100000"/>
              </a:lnSpc>
              <a:buNone/>
            </a:pPr>
            <a:r>
              <a:rPr lang="ru-RU" sz="3200" dirty="0" smtClean="0"/>
              <a:t>3 абзац </a:t>
            </a:r>
            <a:r>
              <a:rPr lang="ru-RU" dirty="0" smtClean="0"/>
              <a:t>- </a:t>
            </a:r>
          </a:p>
          <a:p>
            <a:pPr marL="0" indent="0">
              <a:lnSpc>
                <a:spcPct val="150000"/>
              </a:lnSpc>
              <a:buNone/>
            </a:pPr>
            <a:r>
              <a:rPr lang="ru-RU" dirty="0" smtClean="0"/>
              <a:t>4 </a:t>
            </a:r>
            <a:r>
              <a:rPr lang="ru-RU" sz="3200" dirty="0" smtClean="0"/>
              <a:t>абзац</a:t>
            </a:r>
            <a:r>
              <a:rPr lang="ru-RU" dirty="0" smtClean="0"/>
              <a:t> - </a:t>
            </a:r>
          </a:p>
          <a:p>
            <a:pPr marL="0" indent="0">
              <a:lnSpc>
                <a:spcPct val="150000"/>
              </a:lnSpc>
              <a:buNone/>
            </a:pPr>
            <a:r>
              <a:rPr lang="ru-RU" sz="3200" dirty="0" smtClean="0"/>
              <a:t>5 абзац </a:t>
            </a:r>
            <a:r>
              <a:rPr lang="ru-RU" dirty="0" smtClean="0"/>
              <a:t>- </a:t>
            </a:r>
          </a:p>
          <a:p>
            <a:pPr marL="0" indent="0">
              <a:lnSpc>
                <a:spcPct val="150000"/>
              </a:lnSpc>
              <a:buNone/>
            </a:pPr>
            <a:r>
              <a:rPr lang="ru-RU" sz="3200" dirty="0" smtClean="0"/>
              <a:t>6 абзац - </a:t>
            </a:r>
          </a:p>
          <a:p>
            <a:pPr marL="0" indent="0">
              <a:lnSpc>
                <a:spcPct val="150000"/>
              </a:lnSpc>
              <a:buNone/>
            </a:pPr>
            <a:r>
              <a:rPr lang="ru-RU" sz="3200" dirty="0" smtClean="0"/>
              <a:t>7 абзац - </a:t>
            </a:r>
            <a:endParaRPr lang="ru-RU" sz="3200" dirty="0"/>
          </a:p>
        </p:txBody>
      </p:sp>
      <p:sp>
        <p:nvSpPr>
          <p:cNvPr id="18" name="Прямоугольник: скругленные противолежащие углы 3">
            <a:extLst>
              <a:ext uri="{FF2B5EF4-FFF2-40B4-BE49-F238E27FC236}">
                <a16:creationId xmlns:a16="http://schemas.microsoft.com/office/drawing/2014/main" id="{E5B86DBE-D1FC-41B3-8CE3-6241575F0DE5}"/>
              </a:ext>
            </a:extLst>
          </p:cNvPr>
          <p:cNvSpPr/>
          <p:nvPr/>
        </p:nvSpPr>
        <p:spPr>
          <a:xfrm>
            <a:off x="2723322" y="2659082"/>
            <a:ext cx="2736099" cy="442133"/>
          </a:xfrm>
          <a:prstGeom prst="round2DiagRect">
            <a:avLst/>
          </a:prstGeom>
          <a:solidFill>
            <a:srgbClr val="ED7D31">
              <a:lumMod val="20000"/>
              <a:lumOff val="80000"/>
            </a:srgbClr>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algn="ctr"/>
            <a:r>
              <a:rPr lang="ru-RU" sz="2400" dirty="0"/>
              <a:t>в</a:t>
            </a:r>
            <a:r>
              <a:rPr lang="ru-RU" sz="2400" dirty="0" smtClean="0"/>
              <a:t>торой пример</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Правая фигурная скобка 18"/>
          <p:cNvSpPr/>
          <p:nvPr/>
        </p:nvSpPr>
        <p:spPr>
          <a:xfrm>
            <a:off x="9775354" y="1889895"/>
            <a:ext cx="303143" cy="1871732"/>
          </a:xfrm>
          <a:prstGeom prst="rightBrace">
            <a:avLst>
              <a:gd name="adj1" fmla="val 8333"/>
              <a:gd name="adj2" fmla="val 52025"/>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ru-RU"/>
          </a:p>
        </p:txBody>
      </p:sp>
      <p:sp>
        <p:nvSpPr>
          <p:cNvPr id="22" name="Прямоугольник 21"/>
          <p:cNvSpPr/>
          <p:nvPr/>
        </p:nvSpPr>
        <p:spPr>
          <a:xfrm rot="5400000">
            <a:off x="9668545" y="2472172"/>
            <a:ext cx="1847635" cy="731275"/>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комментарий</a:t>
            </a:r>
            <a:endParaRPr lang="ru-RU" dirty="0"/>
          </a:p>
        </p:txBody>
      </p:sp>
    </p:spTree>
    <p:extLst>
      <p:ext uri="{BB962C8B-B14F-4D97-AF65-F5344CB8AC3E}">
        <p14:creationId xmlns:p14="http://schemas.microsoft.com/office/powerpoint/2010/main" val="332747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05678"/>
            <a:ext cx="10515600" cy="725558"/>
          </a:xfrm>
        </p:spPr>
        <p:txBody>
          <a:bodyPr>
            <a:normAutofit fontScale="90000"/>
          </a:bodyPr>
          <a:lstStyle/>
          <a:p>
            <a:pPr algn="ctr">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1 абзац – формулируем проблему (1 б.)</a:t>
            </a:r>
            <a:r>
              <a:rPr lang="ru-RU"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4000" dirty="0" smtClean="0">
                <a:effectLst/>
                <a:latin typeface="Calibri" panose="020F0502020204030204" pitchFamily="34" charset="0"/>
                <a:ea typeface="Calibri" panose="020F0502020204030204" pitchFamily="34" charset="0"/>
                <a:cs typeface="Times New Roman" panose="02020603050405020304" pitchFamily="18" charset="0"/>
              </a:rPr>
            </a:br>
            <a:r>
              <a:rPr lang="ru-RU" dirty="0" smtClean="0"/>
              <a:t/>
            </a:r>
            <a:br>
              <a:rPr lang="ru-RU" dirty="0" smtClean="0"/>
            </a:br>
            <a:endParaRPr lang="ru-RU" dirty="0"/>
          </a:p>
        </p:txBody>
      </p:sp>
      <p:sp>
        <p:nvSpPr>
          <p:cNvPr id="3" name="Объект 2"/>
          <p:cNvSpPr>
            <a:spLocks noGrp="1"/>
          </p:cNvSpPr>
          <p:nvPr>
            <p:ph idx="1"/>
          </p:nvPr>
        </p:nvSpPr>
        <p:spPr>
          <a:xfrm>
            <a:off x="844636" y="1023730"/>
            <a:ext cx="10515600" cy="5053843"/>
          </a:xfrm>
          <a:prstGeom prst="flowChartProcess">
            <a:avLst/>
          </a:prstGeom>
        </p:spPr>
        <p:txBody>
          <a:bodyPr/>
          <a:lstStyle/>
          <a:p>
            <a:pPr marL="0" indent="0">
              <a:buNone/>
            </a:pPr>
            <a:r>
              <a:rPr lang="ru-RU" dirty="0" smtClean="0"/>
              <a:t>  КАК </a:t>
            </a:r>
            <a:r>
              <a:rPr lang="ru-RU" dirty="0"/>
              <a:t>СФОРМУЛИРОВАТЬ </a:t>
            </a:r>
            <a:r>
              <a:rPr lang="ru-RU" dirty="0" smtClean="0"/>
              <a:t>ПРОБЛЕМУ?</a:t>
            </a:r>
            <a:endParaRPr lang="ru-RU" dirty="0"/>
          </a:p>
          <a:p>
            <a:pPr marL="0" lvl="0" indent="0">
              <a:buNone/>
            </a:pPr>
            <a:r>
              <a:rPr lang="ru-RU" dirty="0" smtClean="0"/>
              <a:t>1. Выявите </a:t>
            </a:r>
            <a:r>
              <a:rPr lang="ru-RU" dirty="0"/>
              <a:t>основную мысль текста.</a:t>
            </a:r>
          </a:p>
          <a:p>
            <a:pPr marL="0" lvl="0" indent="0">
              <a:buNone/>
            </a:pPr>
            <a:r>
              <a:rPr lang="ru-RU" dirty="0" smtClean="0"/>
              <a:t>2. Запишите </a:t>
            </a:r>
            <a:r>
              <a:rPr lang="ru-RU" dirty="0"/>
              <a:t>её в виде законченного предложения.</a:t>
            </a:r>
          </a:p>
          <a:p>
            <a:pPr marL="0" lvl="0" indent="0">
              <a:buNone/>
            </a:pPr>
            <a:r>
              <a:rPr lang="ru-RU" dirty="0" smtClean="0"/>
              <a:t>3. Определите</a:t>
            </a:r>
            <a:r>
              <a:rPr lang="ru-RU" dirty="0"/>
              <a:t>, на какой вопрос отвечает это предложение.</a:t>
            </a:r>
          </a:p>
          <a:p>
            <a:pPr marL="0" lvl="0" indent="0">
              <a:buNone/>
            </a:pPr>
            <a:r>
              <a:rPr lang="ru-RU" dirty="0" smtClean="0"/>
              <a:t>4. Запишите вопрос. Он и </a:t>
            </a:r>
            <a:r>
              <a:rPr lang="ru-RU" dirty="0"/>
              <a:t>является проблемой текста.</a:t>
            </a:r>
          </a:p>
          <a:p>
            <a:pPr marL="0" indent="0">
              <a:buNone/>
            </a:pPr>
            <a:r>
              <a:rPr lang="ru-RU" dirty="0"/>
              <a:t> </a:t>
            </a:r>
            <a:r>
              <a:rPr lang="ru-RU" dirty="0" smtClean="0"/>
              <a:t>              </a:t>
            </a:r>
          </a:p>
          <a:p>
            <a:pPr marL="0" indent="0">
              <a:buNone/>
            </a:pPr>
            <a:endParaRPr lang="ru-RU" dirty="0"/>
          </a:p>
        </p:txBody>
      </p:sp>
      <p:sp>
        <p:nvSpPr>
          <p:cNvPr id="5" name="Прямоугольник 4"/>
          <p:cNvSpPr/>
          <p:nvPr/>
        </p:nvSpPr>
        <p:spPr>
          <a:xfrm>
            <a:off x="1630018" y="4370836"/>
            <a:ext cx="3041374" cy="140618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Проблема - это вопрос.</a:t>
            </a:r>
            <a:endParaRPr lang="ru-RU" sz="2800" dirty="0">
              <a:solidFill>
                <a:schemeClr val="tx1"/>
              </a:solidFill>
            </a:endParaRPr>
          </a:p>
        </p:txBody>
      </p:sp>
      <p:sp>
        <p:nvSpPr>
          <p:cNvPr id="7" name="Прямоугольник 6"/>
          <p:cNvSpPr/>
          <p:nvPr/>
        </p:nvSpPr>
        <p:spPr>
          <a:xfrm>
            <a:off x="5971759" y="4417942"/>
            <a:ext cx="3442253" cy="131196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П</a:t>
            </a:r>
            <a:r>
              <a:rPr lang="ru-RU" sz="2400" b="1" dirty="0" smtClean="0">
                <a:solidFill>
                  <a:schemeClr val="tx1"/>
                </a:solidFill>
              </a:rPr>
              <a:t>озиция автора (основная мысль) - это ответ на вопрос</a:t>
            </a:r>
            <a:r>
              <a:rPr lang="ru-RU" b="1" dirty="0" smtClean="0">
                <a:solidFill>
                  <a:schemeClr val="tx1"/>
                </a:solidFill>
              </a:rPr>
              <a:t>.</a:t>
            </a:r>
            <a:endParaRPr lang="ru-RU" dirty="0">
              <a:solidFill>
                <a:schemeClr val="tx1"/>
              </a:solidFill>
            </a:endParaRPr>
          </a:p>
        </p:txBody>
      </p:sp>
      <p:sp>
        <p:nvSpPr>
          <p:cNvPr id="9" name="Выгнутая вверх стрелка 8"/>
          <p:cNvSpPr/>
          <p:nvPr/>
        </p:nvSpPr>
        <p:spPr>
          <a:xfrm>
            <a:off x="4055166" y="3694976"/>
            <a:ext cx="2918790" cy="516834"/>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Выгнутая вверх стрелка 9"/>
          <p:cNvSpPr/>
          <p:nvPr/>
        </p:nvSpPr>
        <p:spPr>
          <a:xfrm rot="10800000">
            <a:off x="4055166" y="6025288"/>
            <a:ext cx="2918790" cy="516834"/>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Прямоугольник 10"/>
          <p:cNvSpPr/>
          <p:nvPr/>
        </p:nvSpPr>
        <p:spPr>
          <a:xfrm>
            <a:off x="2400203" y="5970876"/>
            <a:ext cx="1164101" cy="461665"/>
          </a:xfrm>
          <a:prstGeom prst="rect">
            <a:avLst/>
          </a:prstGeom>
        </p:spPr>
        <p:txBody>
          <a:bodyPr wrap="none">
            <a:spAutoFit/>
          </a:bodyPr>
          <a:lstStyle/>
          <a:p>
            <a:r>
              <a:rPr lang="ru-RU" sz="2400" dirty="0" smtClean="0"/>
              <a:t>1 абзац</a:t>
            </a:r>
            <a:endParaRPr lang="ru-RU" sz="2400" dirty="0"/>
          </a:p>
        </p:txBody>
      </p:sp>
      <p:sp>
        <p:nvSpPr>
          <p:cNvPr id="12" name="Прямоугольник 11"/>
          <p:cNvSpPr/>
          <p:nvPr/>
        </p:nvSpPr>
        <p:spPr>
          <a:xfrm>
            <a:off x="7464817" y="5953529"/>
            <a:ext cx="1233030" cy="461665"/>
          </a:xfrm>
          <a:prstGeom prst="rect">
            <a:avLst/>
          </a:prstGeom>
        </p:spPr>
        <p:txBody>
          <a:bodyPr wrap="none">
            <a:spAutoFit/>
          </a:bodyPr>
          <a:lstStyle/>
          <a:p>
            <a:r>
              <a:rPr lang="ru-RU" sz="2400" dirty="0" smtClean="0"/>
              <a:t>5 абзац </a:t>
            </a:r>
            <a:endParaRPr lang="ru-RU" sz="2400" dirty="0"/>
          </a:p>
        </p:txBody>
      </p:sp>
    </p:spTree>
    <p:extLst>
      <p:ext uri="{BB962C8B-B14F-4D97-AF65-F5344CB8AC3E}">
        <p14:creationId xmlns:p14="http://schemas.microsoft.com/office/powerpoint/2010/main" val="409711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8972"/>
          </a:xfrm>
        </p:spPr>
        <p:txBody>
          <a:bodyPr>
            <a:normAutofit fontScale="90000"/>
          </a:bodyPr>
          <a:lstStyle/>
          <a:p>
            <a:r>
              <a:rPr lang="ru-RU" b="1" dirty="0" smtClean="0"/>
              <a:t>СПОСОБЫ ФОРМУЛИРОВАНИЯ ПРОБЛЕМЫ</a:t>
            </a:r>
            <a:br>
              <a:rPr lang="ru-RU" b="1" dirty="0" smtClean="0"/>
            </a:br>
            <a:endParaRPr lang="ru-RU" b="1" dirty="0"/>
          </a:p>
        </p:txBody>
      </p:sp>
      <p:sp>
        <p:nvSpPr>
          <p:cNvPr id="3" name="Объект 2"/>
          <p:cNvSpPr>
            <a:spLocks noGrp="1"/>
          </p:cNvSpPr>
          <p:nvPr>
            <p:ph idx="1"/>
          </p:nvPr>
        </p:nvSpPr>
        <p:spPr>
          <a:xfrm>
            <a:off x="838200" y="1114098"/>
            <a:ext cx="10515600" cy="5062865"/>
          </a:xfrm>
        </p:spPr>
        <p:txBody>
          <a:bodyPr>
            <a:normAutofit/>
          </a:bodyPr>
          <a:lstStyle/>
          <a:p>
            <a:pPr marL="0" indent="0">
              <a:buNone/>
            </a:pPr>
            <a:endParaRPr lang="ru-RU" dirty="0" smtClean="0"/>
          </a:p>
          <a:p>
            <a:pPr marL="0" indent="0">
              <a:buNone/>
            </a:pPr>
            <a:endParaRPr lang="ru-RU" dirty="0"/>
          </a:p>
        </p:txBody>
      </p:sp>
      <p:graphicFrame>
        <p:nvGraphicFramePr>
          <p:cNvPr id="10" name="Таблица 9"/>
          <p:cNvGraphicFramePr>
            <a:graphicFrameLocks noGrp="1"/>
          </p:cNvGraphicFramePr>
          <p:nvPr>
            <p:extLst>
              <p:ext uri="{D42A27DB-BD31-4B8C-83A1-F6EECF244321}">
                <p14:modId xmlns:p14="http://schemas.microsoft.com/office/powerpoint/2010/main" val="3610862836"/>
              </p:ext>
            </p:extLst>
          </p:nvPr>
        </p:nvGraphicFramePr>
        <p:xfrm>
          <a:off x="208722" y="1192721"/>
          <a:ext cx="11410120" cy="2282825"/>
        </p:xfrm>
        <a:graphic>
          <a:graphicData uri="http://schemas.openxmlformats.org/drawingml/2006/table">
            <a:tbl>
              <a:tblPr firstRow="1" firstCol="1" bandRow="1"/>
              <a:tblGrid>
                <a:gridCol w="5705060">
                  <a:extLst>
                    <a:ext uri="{9D8B030D-6E8A-4147-A177-3AD203B41FA5}">
                      <a16:colId xmlns:a16="http://schemas.microsoft.com/office/drawing/2014/main" val="3150168862"/>
                    </a:ext>
                  </a:extLst>
                </a:gridCol>
                <a:gridCol w="5705060">
                  <a:extLst>
                    <a:ext uri="{9D8B030D-6E8A-4147-A177-3AD203B41FA5}">
                      <a16:colId xmlns:a16="http://schemas.microsoft.com/office/drawing/2014/main" val="1882466742"/>
                    </a:ext>
                  </a:extLst>
                </a:gridCol>
              </a:tblGrid>
              <a:tr h="361344">
                <a:tc>
                  <a:txBody>
                    <a:bodyPr/>
                    <a:lstStyle/>
                    <a:p>
                      <a:pPr algn="ctr">
                        <a:lnSpc>
                          <a:spcPct val="107000"/>
                        </a:lnSpc>
                        <a:spcAft>
                          <a:spcPts val="0"/>
                        </a:spcAft>
                      </a:pP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Проблема + слово в </a:t>
                      </a:r>
                      <a:r>
                        <a:rPr lang="ru-RU" sz="2800" b="1" dirty="0" err="1">
                          <a:effectLst/>
                          <a:latin typeface="Times New Roman" panose="02020603050405020304" pitchFamily="18" charset="0"/>
                          <a:ea typeface="Calibri" panose="020F0502020204030204" pitchFamily="34" charset="0"/>
                          <a:cs typeface="Times New Roman" panose="02020603050405020304" pitchFamily="18" charset="0"/>
                        </a:rPr>
                        <a:t>Р.п</a:t>
                      </a: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Вопросительное предложение</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925906"/>
                  </a:ext>
                </a:extLst>
              </a:tr>
              <a:tr h="722688">
                <a:tc>
                  <a:txBody>
                    <a:bodyPr/>
                    <a:lstStyle/>
                    <a:p>
                      <a:pPr algn="ctr">
                        <a:lnSpc>
                          <a:spcPct val="107000"/>
                        </a:lnSpc>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Проблема отношения к людям, пережившим горе.</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Как нужно относиться к людям, которые пережили горе?</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508757"/>
                  </a:ext>
                </a:extLst>
              </a:tr>
              <a:tr h="361344">
                <a:tc>
                  <a:txBody>
                    <a:bodyPr/>
                    <a:lstStyle/>
                    <a:p>
                      <a:pPr algn="ctr">
                        <a:lnSpc>
                          <a:spcPct val="107000"/>
                        </a:lnSpc>
                        <a:spcAft>
                          <a:spcPts val="0"/>
                        </a:spcAft>
                      </a:pPr>
                      <a:r>
                        <a:rPr lang="ru-RU" sz="2800" dirty="0" smtClean="0">
                          <a:effectLst/>
                          <a:latin typeface="Times New Roman" panose="02020603050405020304" pitchFamily="18" charset="0"/>
                          <a:ea typeface="Calibri" panose="020F0502020204030204" pitchFamily="34" charset="0"/>
                          <a:cs typeface="Times New Roman" panose="02020603050405020304" pitchFamily="18" charset="0"/>
                        </a:rPr>
                        <a:t>Проблема влияния войны на жизнь ребенка.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smtClean="0">
                          <a:effectLst/>
                          <a:latin typeface="Times New Roman" panose="02020603050405020304" pitchFamily="18" charset="0"/>
                          <a:ea typeface="Calibri" panose="020F0502020204030204" pitchFamily="34" charset="0"/>
                          <a:cs typeface="Times New Roman" panose="02020603050405020304" pitchFamily="18" charset="0"/>
                        </a:rPr>
                        <a:t>Как влияет война на жизнь</a:t>
                      </a:r>
                      <a:r>
                        <a:rPr lang="ru-RU"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ребенка?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707096"/>
                  </a:ext>
                </a:extLst>
              </a:tr>
            </a:tbl>
          </a:graphicData>
        </a:graphic>
      </p:graphicFrame>
      <p:sp>
        <p:nvSpPr>
          <p:cNvPr id="11" name="Rectangle 4"/>
          <p:cNvSpPr>
            <a:spLocks noChangeArrowheads="1"/>
          </p:cNvSpPr>
          <p:nvPr/>
        </p:nvSpPr>
        <p:spPr bwMode="auto">
          <a:xfrm>
            <a:off x="2776538" y="36415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Прямоугольник 11"/>
          <p:cNvSpPr/>
          <p:nvPr/>
        </p:nvSpPr>
        <p:spPr>
          <a:xfrm>
            <a:off x="3667643" y="3457102"/>
            <a:ext cx="4856714" cy="461665"/>
          </a:xfrm>
          <a:prstGeom prst="rect">
            <a:avLst/>
          </a:prstGeom>
        </p:spPr>
        <p:txBody>
          <a:bodyPr wrap="none">
            <a:spAutoFit/>
          </a:bodyPr>
          <a:lstStyle/>
          <a:p>
            <a:r>
              <a:rPr lang="ru-RU" sz="2400" b="1" dirty="0" smtClean="0"/>
              <a:t>Приоритет отдаем форме вопроса</a:t>
            </a:r>
            <a:r>
              <a:rPr lang="ru-RU" dirty="0" smtClean="0"/>
              <a:t>.</a:t>
            </a:r>
            <a:endParaRPr lang="ru-RU" dirty="0"/>
          </a:p>
        </p:txBody>
      </p:sp>
      <p:sp>
        <p:nvSpPr>
          <p:cNvPr id="14" name="Прямоугольник 13"/>
          <p:cNvSpPr/>
          <p:nvPr/>
        </p:nvSpPr>
        <p:spPr>
          <a:xfrm>
            <a:off x="606287" y="4203685"/>
            <a:ext cx="11211338" cy="2215991"/>
          </a:xfrm>
          <a:prstGeom prst="rect">
            <a:avLst/>
          </a:prstGeom>
        </p:spPr>
        <p:txBody>
          <a:bodyPr wrap="square">
            <a:spAutoFit/>
          </a:bodyPr>
          <a:lstStyle/>
          <a:p>
            <a:r>
              <a:rPr lang="ru-RU" sz="2000" dirty="0" smtClean="0"/>
              <a:t>Значимость проблемы можно подчеркнуть с помощью слов:</a:t>
            </a:r>
          </a:p>
          <a:p>
            <a:r>
              <a:rPr lang="ru-RU" sz="2000" dirty="0" smtClean="0"/>
              <a:t>- важная</a:t>
            </a:r>
          </a:p>
          <a:p>
            <a:r>
              <a:rPr lang="ru-RU" sz="2000" dirty="0" smtClean="0"/>
              <a:t>- значимая</a:t>
            </a:r>
          </a:p>
          <a:p>
            <a:r>
              <a:rPr lang="ru-RU" sz="2000" dirty="0" smtClean="0"/>
              <a:t>- актуальная</a:t>
            </a:r>
          </a:p>
          <a:p>
            <a:endParaRPr lang="ru-RU" sz="2000" dirty="0" smtClean="0"/>
          </a:p>
          <a:p>
            <a:r>
              <a:rPr lang="ru-RU" sz="2000" i="1" dirty="0" smtClean="0"/>
              <a:t>Автор в тексте поднимает значимую (важную, актуальную и др.) проблему…</a:t>
            </a:r>
          </a:p>
          <a:p>
            <a:endParaRPr lang="ru-RU" dirty="0" smtClean="0"/>
          </a:p>
        </p:txBody>
      </p:sp>
    </p:spTree>
    <p:extLst>
      <p:ext uri="{BB962C8B-B14F-4D97-AF65-F5344CB8AC3E}">
        <p14:creationId xmlns:p14="http://schemas.microsoft.com/office/powerpoint/2010/main" val="344744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7656"/>
            <a:ext cx="10515600" cy="299545"/>
          </a:xfrm>
        </p:spPr>
        <p:txBody>
          <a:bodyPr>
            <a:normAutofit fontScale="90000"/>
          </a:bodyPr>
          <a:lstStyle/>
          <a:p>
            <a:pPr algn="ctr"/>
            <a:r>
              <a:rPr lang="ru-RU" b="1" dirty="0" smtClean="0"/>
              <a:t>ВАЖНО!</a:t>
            </a:r>
            <a:endParaRPr lang="ru-RU" b="1" dirty="0"/>
          </a:p>
        </p:txBody>
      </p:sp>
      <p:sp>
        <p:nvSpPr>
          <p:cNvPr id="4" name="Объект 3"/>
          <p:cNvSpPr>
            <a:spLocks noGrp="1"/>
          </p:cNvSpPr>
          <p:nvPr>
            <p:ph idx="1"/>
          </p:nvPr>
        </p:nvSpPr>
        <p:spPr>
          <a:xfrm>
            <a:off x="189185" y="457201"/>
            <a:ext cx="11886857" cy="6463308"/>
          </a:xfrm>
          <a:prstGeom prst="rect">
            <a:avLst/>
          </a:prstGeom>
        </p:spPr>
        <p:txBody>
          <a:bodyPr wrap="square">
            <a:spAutoFit/>
          </a:bodyPr>
          <a:lstStyle/>
          <a:p>
            <a:pPr marL="0" indent="0">
              <a:buNone/>
            </a:pPr>
            <a:r>
              <a:rPr lang="ru-RU" sz="2000" dirty="0" smtClean="0">
                <a:solidFill>
                  <a:srgbClr val="C00000"/>
                </a:solidFill>
              </a:rPr>
              <a:t>НЕЛЬЗЯ</a:t>
            </a:r>
            <a:r>
              <a:rPr lang="ru-RU" sz="2000" dirty="0" smtClean="0"/>
              <a:t> начинать текст сочинения с предложения: «В </a:t>
            </a:r>
            <a:r>
              <a:rPr lang="ru-RU" sz="2000" strike="sngStrike" dirty="0" smtClean="0"/>
              <a:t>данном</a:t>
            </a:r>
            <a:r>
              <a:rPr lang="ru-RU" sz="2000" dirty="0" smtClean="0"/>
              <a:t> тексте...», «В </a:t>
            </a:r>
            <a:r>
              <a:rPr lang="ru-RU" sz="2000" strike="sngStrike" dirty="0" smtClean="0"/>
              <a:t>этом</a:t>
            </a:r>
            <a:r>
              <a:rPr lang="ru-RU" sz="2000" dirty="0" smtClean="0"/>
              <a:t> тексте…».</a:t>
            </a:r>
          </a:p>
          <a:p>
            <a:pPr marL="0" indent="0">
              <a:buNone/>
            </a:pPr>
            <a:r>
              <a:rPr lang="ru-RU" sz="2000" dirty="0" smtClean="0">
                <a:solidFill>
                  <a:srgbClr val="00B050"/>
                </a:solidFill>
              </a:rPr>
              <a:t>НУЖНО</a:t>
            </a:r>
            <a:r>
              <a:rPr lang="ru-RU" sz="2000" dirty="0" smtClean="0"/>
              <a:t>: В </a:t>
            </a:r>
            <a:r>
              <a:rPr lang="ru-RU" sz="2000" u="sng" dirty="0" smtClean="0"/>
              <a:t>тексте</a:t>
            </a:r>
            <a:r>
              <a:rPr lang="ru-RU" sz="2000" dirty="0" smtClean="0"/>
              <a:t> известный русский литератор рубежа веков Ф. К. Сологуб поднимает проблему истинной любви.</a:t>
            </a:r>
          </a:p>
          <a:p>
            <a:pPr marL="0" indent="0">
              <a:buNone/>
            </a:pPr>
            <a:r>
              <a:rPr lang="ru-RU" sz="2000" i="1" dirty="0" smtClean="0"/>
              <a:t>или</a:t>
            </a:r>
          </a:p>
          <a:p>
            <a:pPr marL="0" indent="0">
              <a:lnSpc>
                <a:spcPct val="100000"/>
              </a:lnSpc>
              <a:buNone/>
            </a:pPr>
            <a:r>
              <a:rPr lang="ru-RU" sz="2000" dirty="0" smtClean="0"/>
              <a:t>Что значит истинная любовь? Над этой важной проблемой предлагает задуматься известный русский литератор рубежа веков Ф. К. Сологуб.</a:t>
            </a:r>
          </a:p>
          <a:p>
            <a:pPr marL="0" indent="0">
              <a:lnSpc>
                <a:spcPct val="100000"/>
              </a:lnSpc>
              <a:buNone/>
            </a:pPr>
            <a:endParaRPr lang="ru-RU" sz="2000" dirty="0" smtClean="0"/>
          </a:p>
          <a:p>
            <a:pPr marL="0" indent="0">
              <a:lnSpc>
                <a:spcPct val="100000"/>
              </a:lnSpc>
              <a:buNone/>
            </a:pPr>
            <a:r>
              <a:rPr lang="ru-RU" sz="2000" dirty="0">
                <a:solidFill>
                  <a:srgbClr val="C00000"/>
                </a:solidFill>
              </a:rPr>
              <a:t>НЕЛЬЗЯ </a:t>
            </a:r>
            <a:r>
              <a:rPr lang="ru-RU" sz="2000" dirty="0" smtClean="0"/>
              <a:t>писать: "... поднимает проблему детства" </a:t>
            </a:r>
            <a:r>
              <a:rPr lang="ru-RU" sz="2000" i="1" dirty="0" smtClean="0"/>
              <a:t>или</a:t>
            </a:r>
            <a:r>
              <a:rPr lang="ru-RU" sz="2000" dirty="0" smtClean="0"/>
              <a:t> "... рассматривает проблему материнской любви". </a:t>
            </a:r>
          </a:p>
          <a:p>
            <a:pPr marL="0" indent="0">
              <a:buNone/>
            </a:pPr>
            <a:r>
              <a:rPr lang="ru-RU" sz="2000" dirty="0" smtClean="0">
                <a:solidFill>
                  <a:srgbClr val="00B050"/>
                </a:solidFill>
              </a:rPr>
              <a:t>НУЖНО</a:t>
            </a:r>
            <a:r>
              <a:rPr lang="ru-RU" sz="2000" dirty="0" smtClean="0"/>
              <a:t> писать "... поднимает проблему влияния детства на формирование личности", "...рассматривает </a:t>
            </a:r>
            <a:r>
              <a:rPr lang="ru-RU" sz="2000" dirty="0"/>
              <a:t>проблему роли матери в жизни человека</a:t>
            </a:r>
            <a:r>
              <a:rPr lang="ru-RU" sz="2000" dirty="0" smtClean="0"/>
              <a:t>".</a:t>
            </a:r>
          </a:p>
          <a:p>
            <a:pPr marL="0" indent="0">
              <a:buNone/>
            </a:pPr>
            <a:endParaRPr lang="ru-RU" sz="2000" dirty="0" smtClean="0"/>
          </a:p>
          <a:p>
            <a:pPr marL="0" indent="0">
              <a:buNone/>
            </a:pPr>
            <a:r>
              <a:rPr lang="ru-RU" sz="2000" dirty="0">
                <a:solidFill>
                  <a:srgbClr val="C00000"/>
                </a:solidFill>
              </a:rPr>
              <a:t>НЕЛЬЗЯ </a:t>
            </a:r>
            <a:r>
              <a:rPr lang="ru-RU" sz="2000" dirty="0" smtClean="0"/>
              <a:t>писать: «</a:t>
            </a:r>
            <a:r>
              <a:rPr lang="ru-RU" sz="2000" strike="sngStrike" dirty="0" smtClean="0"/>
              <a:t>затрагивает</a:t>
            </a:r>
            <a:r>
              <a:rPr lang="ru-RU" sz="2000" dirty="0" smtClean="0"/>
              <a:t> проблему», «</a:t>
            </a:r>
            <a:r>
              <a:rPr lang="ru-RU" sz="2000" strike="sngStrike" dirty="0" smtClean="0"/>
              <a:t>касается </a:t>
            </a:r>
            <a:r>
              <a:rPr lang="ru-RU" sz="2000" dirty="0" smtClean="0"/>
              <a:t>проблемы», «</a:t>
            </a:r>
            <a:r>
              <a:rPr lang="ru-RU" sz="2000" strike="sngStrike" dirty="0" smtClean="0"/>
              <a:t>упоминает</a:t>
            </a:r>
            <a:r>
              <a:rPr lang="ru-RU" sz="2000" dirty="0" smtClean="0"/>
              <a:t> проблему».</a:t>
            </a:r>
          </a:p>
          <a:p>
            <a:pPr marL="0" indent="0">
              <a:buNone/>
            </a:pPr>
            <a:r>
              <a:rPr lang="ru-RU" sz="2000" dirty="0">
                <a:solidFill>
                  <a:srgbClr val="00B050"/>
                </a:solidFill>
              </a:rPr>
              <a:t>НУЖНО </a:t>
            </a:r>
            <a:r>
              <a:rPr lang="ru-RU" sz="2000" dirty="0" smtClean="0"/>
              <a:t>писать: «</a:t>
            </a:r>
            <a:r>
              <a:rPr lang="ru-RU" sz="2000" u="sng" dirty="0" smtClean="0"/>
              <a:t>поднимает</a:t>
            </a:r>
            <a:r>
              <a:rPr lang="ru-RU" sz="2000" dirty="0" smtClean="0"/>
              <a:t> проблему», «</a:t>
            </a:r>
            <a:r>
              <a:rPr lang="ru-RU" sz="2000" u="sng" dirty="0" smtClean="0"/>
              <a:t>рассматривает</a:t>
            </a:r>
            <a:r>
              <a:rPr lang="ru-RU" sz="2000" dirty="0" smtClean="0"/>
              <a:t> проблему», «</a:t>
            </a:r>
            <a:r>
              <a:rPr lang="ru-RU" sz="2000" u="sng" dirty="0" smtClean="0"/>
              <a:t>в центре внимания автора </a:t>
            </a:r>
            <a:r>
              <a:rPr lang="ru-RU" sz="2000" dirty="0" smtClean="0"/>
              <a:t>проблема…» и т.п.</a:t>
            </a:r>
            <a:endParaRPr lang="ru-RU" sz="2000" dirty="0"/>
          </a:p>
          <a:p>
            <a:endParaRPr lang="ru-RU" sz="2000" dirty="0" smtClean="0"/>
          </a:p>
          <a:p>
            <a:pPr marL="0" indent="0">
              <a:buNone/>
            </a:pPr>
            <a:r>
              <a:rPr lang="ru-RU" sz="2000" dirty="0" smtClean="0">
                <a:solidFill>
                  <a:srgbClr val="C00000"/>
                </a:solidFill>
              </a:rPr>
              <a:t>!!! НЕЛЬЗЯ </a:t>
            </a:r>
            <a:r>
              <a:rPr lang="ru-RU" sz="2000" dirty="0" smtClean="0">
                <a:solidFill>
                  <a:schemeClr val="bg2">
                    <a:lumMod val="10000"/>
                  </a:schemeClr>
                </a:solidFill>
              </a:rPr>
              <a:t>писать:</a:t>
            </a:r>
            <a:r>
              <a:rPr lang="ru-RU" sz="2000" dirty="0" smtClean="0">
                <a:solidFill>
                  <a:srgbClr val="FF0000"/>
                </a:solidFill>
              </a:rPr>
              <a:t> </a:t>
            </a:r>
            <a:r>
              <a:rPr lang="ru-RU" sz="2000" dirty="0" smtClean="0"/>
              <a:t>«проблема </a:t>
            </a:r>
            <a:r>
              <a:rPr lang="ru-RU" sz="2000" strike="sngStrike" dirty="0" smtClean="0"/>
              <a:t>о том, что</a:t>
            </a:r>
            <a:r>
              <a:rPr lang="ru-RU" sz="2000" dirty="0" smtClean="0"/>
              <a:t>…», «проблема </a:t>
            </a:r>
            <a:r>
              <a:rPr lang="ru-RU" sz="2000" strike="sngStrike" dirty="0" smtClean="0"/>
              <a:t>того, что</a:t>
            </a:r>
            <a:r>
              <a:rPr lang="ru-RU" sz="2000" dirty="0" smtClean="0"/>
              <a:t>..»,  «проблема</a:t>
            </a:r>
            <a:r>
              <a:rPr lang="ru-RU" sz="2000" strike="sngStrike" dirty="0" smtClean="0"/>
              <a:t> о </a:t>
            </a:r>
            <a:r>
              <a:rPr lang="ru-RU" sz="2000" dirty="0" smtClean="0"/>
              <a:t>мужестве и стойкости».</a:t>
            </a:r>
          </a:p>
          <a:p>
            <a:pPr marL="0" indent="0">
              <a:buNone/>
            </a:pPr>
            <a:r>
              <a:rPr lang="ru-RU" sz="2000" dirty="0" smtClean="0">
                <a:solidFill>
                  <a:srgbClr val="00B050"/>
                </a:solidFill>
              </a:rPr>
              <a:t>НУЖНО </a:t>
            </a:r>
            <a:r>
              <a:rPr lang="ru-RU" sz="2000" dirty="0" smtClean="0"/>
              <a:t>писать: «проблема (</a:t>
            </a:r>
            <a:r>
              <a:rPr lang="ru-RU" sz="2000" u="sng" dirty="0" smtClean="0"/>
              <a:t>ЧЕГО?</a:t>
            </a:r>
            <a:r>
              <a:rPr lang="ru-RU" sz="2000" dirty="0" smtClean="0"/>
              <a:t>) проявления мужества в военное время».</a:t>
            </a:r>
            <a:endParaRPr lang="ru-RU" sz="2000" dirty="0"/>
          </a:p>
        </p:txBody>
      </p:sp>
    </p:spTree>
    <p:extLst>
      <p:ext uri="{BB962C8B-B14F-4D97-AF65-F5344CB8AC3E}">
        <p14:creationId xmlns:p14="http://schemas.microsoft.com/office/powerpoint/2010/main" val="402638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75399"/>
          </a:xfrm>
        </p:spPr>
        <p:txBody>
          <a:bodyPr>
            <a:normAutofit fontScale="90000"/>
          </a:bodyPr>
          <a:lstStyle/>
          <a:p>
            <a:pPr algn="ctr"/>
            <a:r>
              <a:rPr lang="ru-RU" b="1" dirty="0" smtClean="0"/>
              <a:t>Примеры вступления</a:t>
            </a:r>
            <a:endParaRPr lang="ru-RU" b="1" dirty="0"/>
          </a:p>
        </p:txBody>
      </p:sp>
      <p:sp>
        <p:nvSpPr>
          <p:cNvPr id="3" name="Объект 2"/>
          <p:cNvSpPr>
            <a:spLocks noGrp="1"/>
          </p:cNvSpPr>
          <p:nvPr>
            <p:ph idx="1"/>
          </p:nvPr>
        </p:nvSpPr>
        <p:spPr>
          <a:xfrm>
            <a:off x="838200" y="1040524"/>
            <a:ext cx="10830339" cy="5654566"/>
          </a:xfrm>
        </p:spPr>
        <p:txBody>
          <a:bodyPr>
            <a:normAutofit/>
          </a:bodyPr>
          <a:lstStyle/>
          <a:p>
            <a:pPr marL="0" indent="0" algn="just">
              <a:buNone/>
            </a:pPr>
            <a:endParaRPr lang="ru-RU" dirty="0" smtClean="0"/>
          </a:p>
          <a:p>
            <a:pPr marL="0" indent="0" algn="just">
              <a:buNone/>
            </a:pPr>
            <a:r>
              <a:rPr lang="ru-RU" dirty="0"/>
              <a:t>В чем заключается сила времени? Об этом задумываешься, когда читаешь текст советского писателя В. В. Вересаева. </a:t>
            </a:r>
            <a:endParaRPr lang="ru-RU" dirty="0" smtClean="0"/>
          </a:p>
          <a:p>
            <a:pPr marL="0" indent="0" algn="just">
              <a:buNone/>
            </a:pPr>
            <a:endParaRPr lang="ru-RU" dirty="0" smtClean="0"/>
          </a:p>
          <a:p>
            <a:pPr marL="0" indent="0" algn="just">
              <a:buNone/>
            </a:pPr>
            <a:endParaRPr lang="ru-RU" dirty="0"/>
          </a:p>
          <a:p>
            <a:pPr marL="0" indent="0" algn="just">
              <a:buNone/>
            </a:pPr>
            <a:r>
              <a:rPr lang="ru-RU" dirty="0" smtClean="0"/>
              <a:t>Редкий человек задумывается о силе времени. Но ведь все мы от него зависим. Оно диктует каждому из нас определенный ритм и темп жизни. Как время влияет на человека? Вот актуальная проблема, которую поднимает советский писатель В.В. Вересаев в своем тексте.</a:t>
            </a:r>
          </a:p>
          <a:p>
            <a:pPr marL="0" indent="0">
              <a:buNone/>
            </a:pPr>
            <a:endParaRPr lang="ru-RU" dirty="0"/>
          </a:p>
        </p:txBody>
      </p:sp>
    </p:spTree>
    <p:extLst>
      <p:ext uri="{BB962C8B-B14F-4D97-AF65-F5344CB8AC3E}">
        <p14:creationId xmlns:p14="http://schemas.microsoft.com/office/powerpoint/2010/main" val="66193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96420"/>
          </a:xfrm>
        </p:spPr>
        <p:txBody>
          <a:bodyPr>
            <a:normAutofit fontScale="90000"/>
          </a:bodyPr>
          <a:lstStyle/>
          <a:p>
            <a:pPr algn="ctr"/>
            <a:r>
              <a:rPr lang="ru-RU" b="1" dirty="0"/>
              <a:t>ВОЗМОЖНЫЕ ПРОБЛЕМЫ</a:t>
            </a:r>
            <a:r>
              <a:rPr lang="ru-RU" dirty="0"/>
              <a:t/>
            </a:r>
            <a:br>
              <a:rPr lang="ru-RU" dirty="0"/>
            </a:br>
            <a:endParaRPr lang="ru-RU" dirty="0"/>
          </a:p>
        </p:txBody>
      </p:sp>
      <p:pic>
        <p:nvPicPr>
          <p:cNvPr id="4" name="Объект 3"/>
          <p:cNvPicPr>
            <a:picLocks noGrp="1" noChangeAspect="1"/>
          </p:cNvPicPr>
          <p:nvPr>
            <p:ph idx="1"/>
          </p:nvPr>
        </p:nvPicPr>
        <p:blipFill>
          <a:blip r:embed="rId2"/>
          <a:stretch>
            <a:fillRect/>
          </a:stretch>
        </p:blipFill>
        <p:spPr>
          <a:xfrm>
            <a:off x="5134829" y="2897791"/>
            <a:ext cx="1689696" cy="1698274"/>
          </a:xfrm>
          <a:prstGeom prst="rect">
            <a:avLst/>
          </a:prstGeom>
        </p:spPr>
      </p:pic>
      <p:sp>
        <p:nvSpPr>
          <p:cNvPr id="5" name="Прямоугольник с двумя скругленными противолежащими углами 4"/>
          <p:cNvSpPr/>
          <p:nvPr/>
        </p:nvSpPr>
        <p:spPr>
          <a:xfrm>
            <a:off x="6096000" y="844921"/>
            <a:ext cx="5257800" cy="1540295"/>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ЧЕЛОВЕК И ОБЩЕСТВО</a:t>
            </a:r>
          </a:p>
          <a:p>
            <a:pPr algn="ctr"/>
            <a:r>
              <a:rPr lang="ru-RU" sz="1400" dirty="0" smtClean="0">
                <a:solidFill>
                  <a:schemeClr val="tx1"/>
                </a:solidFill>
              </a:rPr>
              <a:t>- КАКОЕ ВЛИЯНИЕ ОКАЗЫВАЕТ ЛИЧНОСТЬ НА ХОД ИСТОРИИ?</a:t>
            </a:r>
          </a:p>
          <a:p>
            <a:pPr algn="ctr"/>
            <a:r>
              <a:rPr lang="ru-RU" sz="1400" dirty="0" smtClean="0">
                <a:solidFill>
                  <a:schemeClr val="tx1"/>
                </a:solidFill>
              </a:rPr>
              <a:t>- ПРОБЛЕМА СВОБОДЫ ЛИЧНОСТИ.</a:t>
            </a:r>
          </a:p>
          <a:p>
            <a:pPr algn="ctr"/>
            <a:r>
              <a:rPr lang="ru-RU" sz="1400" dirty="0" smtClean="0">
                <a:solidFill>
                  <a:schemeClr val="tx1"/>
                </a:solidFill>
              </a:rPr>
              <a:t>- ОТВЕТСТВЕННОСТИ ЧЕЛОВЕКА ПЕРЕД ОБЩЕСТВОМ.</a:t>
            </a:r>
          </a:p>
          <a:p>
            <a:pPr algn="ctr"/>
            <a:r>
              <a:rPr lang="ru-RU" sz="1400" dirty="0" smtClean="0">
                <a:solidFill>
                  <a:schemeClr val="tx1"/>
                </a:solidFill>
              </a:rPr>
              <a:t>- ПРОБЛЕМА АКТИВНОЙ/ПАССИВНОЙ ЖИЗНЕННОЙ ПОЗИЦИИ ЧЕЛОВЕКА.</a:t>
            </a:r>
            <a:endParaRPr lang="ru-RU" sz="1400" dirty="0">
              <a:solidFill>
                <a:schemeClr val="tx1"/>
              </a:solidFill>
            </a:endParaRPr>
          </a:p>
        </p:txBody>
      </p:sp>
      <p:sp>
        <p:nvSpPr>
          <p:cNvPr id="6" name="Прямоугольник с двумя скругленными противолежащими углами 5"/>
          <p:cNvSpPr/>
          <p:nvPr/>
        </p:nvSpPr>
        <p:spPr>
          <a:xfrm>
            <a:off x="838200" y="900332"/>
            <a:ext cx="5013434" cy="1540296"/>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ЧЕЛОВЕК И </a:t>
            </a:r>
            <a:r>
              <a:rPr lang="ru-RU" b="1" dirty="0" smtClean="0">
                <a:solidFill>
                  <a:schemeClr val="tx1"/>
                </a:solidFill>
              </a:rPr>
              <a:t>ПРИРОДА</a:t>
            </a:r>
          </a:p>
          <a:p>
            <a:pPr algn="ctr"/>
            <a:r>
              <a:rPr lang="ru-RU" sz="1400" dirty="0" smtClean="0">
                <a:solidFill>
                  <a:schemeClr val="tx1"/>
                </a:solidFill>
              </a:rPr>
              <a:t>- КАК </a:t>
            </a:r>
            <a:r>
              <a:rPr lang="ru-RU" sz="1400" dirty="0">
                <a:solidFill>
                  <a:schemeClr val="tx1"/>
                </a:solidFill>
              </a:rPr>
              <a:t>УБЕРЕЧЬ МИР ОТ ЭКОЛОГИЧЕСКОЙ КАТАСТРОФЫ? </a:t>
            </a:r>
          </a:p>
          <a:p>
            <a:pPr algn="ctr"/>
            <a:r>
              <a:rPr lang="ru-RU" sz="1400" dirty="0" smtClean="0">
                <a:solidFill>
                  <a:schemeClr val="tx1"/>
                </a:solidFill>
              </a:rPr>
              <a:t>- ПРОБЛЕМА </a:t>
            </a:r>
            <a:r>
              <a:rPr lang="ru-RU" sz="1400" dirty="0">
                <a:solidFill>
                  <a:schemeClr val="tx1"/>
                </a:solidFill>
              </a:rPr>
              <a:t>ГАРМОНИИ ЧЕЛОВЕКА И </a:t>
            </a:r>
            <a:r>
              <a:rPr lang="ru-RU" sz="1400" dirty="0" smtClean="0">
                <a:solidFill>
                  <a:schemeClr val="tx1"/>
                </a:solidFill>
              </a:rPr>
              <a:t>ПРИРОДЫ.</a:t>
            </a:r>
            <a:endParaRPr lang="ru-RU" sz="1400" dirty="0">
              <a:solidFill>
                <a:schemeClr val="tx1"/>
              </a:solidFill>
            </a:endParaRPr>
          </a:p>
          <a:p>
            <a:pPr algn="ctr"/>
            <a:r>
              <a:rPr lang="ru-RU" sz="1400" dirty="0" smtClean="0">
                <a:solidFill>
                  <a:schemeClr val="tx1"/>
                </a:solidFill>
              </a:rPr>
              <a:t>- ПРОБЛЕМА </a:t>
            </a:r>
            <a:r>
              <a:rPr lang="ru-RU" sz="1400" dirty="0">
                <a:solidFill>
                  <a:schemeClr val="tx1"/>
                </a:solidFill>
              </a:rPr>
              <a:t>ВЛИЯНИЯ ПРИРОДЫ НА </a:t>
            </a:r>
            <a:r>
              <a:rPr lang="ru-RU" sz="1400" dirty="0" smtClean="0">
                <a:solidFill>
                  <a:schemeClr val="tx1"/>
                </a:solidFill>
              </a:rPr>
              <a:t>ЧЕЛОВЕКА.</a:t>
            </a:r>
            <a:endParaRPr lang="ru-RU" sz="1400" dirty="0">
              <a:solidFill>
                <a:schemeClr val="tx1"/>
              </a:solidFill>
            </a:endParaRPr>
          </a:p>
          <a:p>
            <a:pPr algn="ctr"/>
            <a:r>
              <a:rPr lang="ru-RU" sz="1400" dirty="0" smtClean="0">
                <a:solidFill>
                  <a:schemeClr val="tx1"/>
                </a:solidFill>
              </a:rPr>
              <a:t>- ПРОБЛЕМА </a:t>
            </a:r>
            <a:r>
              <a:rPr lang="ru-RU" sz="1400" dirty="0">
                <a:solidFill>
                  <a:schemeClr val="tx1"/>
                </a:solidFill>
              </a:rPr>
              <a:t>ВОСПРИЯТИЯ </a:t>
            </a:r>
            <a:r>
              <a:rPr lang="ru-RU" sz="1400" dirty="0" smtClean="0">
                <a:solidFill>
                  <a:schemeClr val="tx1"/>
                </a:solidFill>
              </a:rPr>
              <a:t>ЧЕЛОВЕКОМ</a:t>
            </a:r>
          </a:p>
          <a:p>
            <a:pPr algn="ctr"/>
            <a:r>
              <a:rPr lang="ru-RU" sz="1400" dirty="0" smtClean="0">
                <a:solidFill>
                  <a:schemeClr val="tx1"/>
                </a:solidFill>
              </a:rPr>
              <a:t>КРАСОТЫ ПРИРОДЫ.</a:t>
            </a:r>
            <a:endParaRPr lang="ru-RU" b="1" dirty="0" smtClean="0"/>
          </a:p>
          <a:p>
            <a:endParaRPr lang="ru-RU" dirty="0"/>
          </a:p>
        </p:txBody>
      </p:sp>
      <p:sp>
        <p:nvSpPr>
          <p:cNvPr id="7" name="Прямоугольник с двумя скругленными противолежащими углами 6"/>
          <p:cNvSpPr/>
          <p:nvPr/>
        </p:nvSpPr>
        <p:spPr>
          <a:xfrm>
            <a:off x="233959" y="2683768"/>
            <a:ext cx="5013434" cy="18288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ЧЕЛОВЕК И ЧЕЛОВЕК</a:t>
            </a:r>
          </a:p>
          <a:p>
            <a:pPr algn="ctr"/>
            <a:r>
              <a:rPr lang="ru-RU" sz="1400" dirty="0" smtClean="0">
                <a:solidFill>
                  <a:schemeClr val="tx1"/>
                </a:solidFill>
              </a:rPr>
              <a:t>- ПРОБЛЕМА </a:t>
            </a:r>
            <a:r>
              <a:rPr lang="ru-RU" sz="1400" dirty="0">
                <a:solidFill>
                  <a:schemeClr val="tx1"/>
                </a:solidFill>
              </a:rPr>
              <a:t>НРАВСТВЕННОЙ ОТВЕТСТВЕННОСТИ ЧЕЛОВЕКА ПЕРЕД ДРУГИМИ </a:t>
            </a:r>
            <a:r>
              <a:rPr lang="ru-RU" sz="1400" dirty="0" smtClean="0">
                <a:solidFill>
                  <a:schemeClr val="tx1"/>
                </a:solidFill>
              </a:rPr>
              <a:t>ЛЮДЬМИ.</a:t>
            </a:r>
            <a:endParaRPr lang="ru-RU" sz="1400" dirty="0">
              <a:solidFill>
                <a:schemeClr val="tx1"/>
              </a:solidFill>
            </a:endParaRPr>
          </a:p>
          <a:p>
            <a:pPr algn="ctr"/>
            <a:r>
              <a:rPr lang="ru-RU" sz="1400" dirty="0" smtClean="0">
                <a:solidFill>
                  <a:schemeClr val="tx1"/>
                </a:solidFill>
              </a:rPr>
              <a:t>- ПРОБЛЕМА ВЗАИМОПОНИМАНИЯ МЕЖДУ ЛЮДЬМИ.</a:t>
            </a:r>
            <a:endParaRPr lang="ru-RU" sz="1400" dirty="0">
              <a:solidFill>
                <a:schemeClr val="tx1"/>
              </a:solidFill>
            </a:endParaRPr>
          </a:p>
          <a:p>
            <a:pPr algn="ctr"/>
            <a:r>
              <a:rPr lang="ru-RU" sz="1400" dirty="0">
                <a:solidFill>
                  <a:schemeClr val="tx1"/>
                </a:solidFill>
              </a:rPr>
              <a:t> </a:t>
            </a:r>
            <a:r>
              <a:rPr lang="ru-RU" sz="1400" dirty="0" smtClean="0">
                <a:solidFill>
                  <a:schemeClr val="tx1"/>
                </a:solidFill>
              </a:rPr>
              <a:t>- ПРОБЛЕМА </a:t>
            </a:r>
            <a:r>
              <a:rPr lang="ru-RU" sz="1400" dirty="0">
                <a:solidFill>
                  <a:schemeClr val="tx1"/>
                </a:solidFill>
              </a:rPr>
              <a:t>ВЗАИМООТНОШЕНИЯ «ОТЦОВ» И«ДЕТЕЙ</a:t>
            </a:r>
            <a:r>
              <a:rPr lang="ru-RU" sz="1400" dirty="0" smtClean="0">
                <a:solidFill>
                  <a:schemeClr val="tx1"/>
                </a:solidFill>
              </a:rPr>
              <a:t>».</a:t>
            </a:r>
          </a:p>
          <a:p>
            <a:pPr algn="ctr"/>
            <a:r>
              <a:rPr lang="ru-RU" sz="1400" dirty="0">
                <a:solidFill>
                  <a:schemeClr val="tx1"/>
                </a:solidFill>
              </a:rPr>
              <a:t> </a:t>
            </a:r>
            <a:r>
              <a:rPr lang="ru-RU" sz="1400" dirty="0" smtClean="0">
                <a:solidFill>
                  <a:schemeClr val="tx1"/>
                </a:solidFill>
              </a:rPr>
              <a:t>- ПРОБЛЕМА ВЗАИМООТНОШЕНИЙ ПОДРОСТКОВ.</a:t>
            </a:r>
          </a:p>
          <a:p>
            <a:pPr algn="ctr"/>
            <a:r>
              <a:rPr lang="ru-RU" sz="1400" dirty="0">
                <a:solidFill>
                  <a:schemeClr val="tx1"/>
                </a:solidFill>
              </a:rPr>
              <a:t> </a:t>
            </a:r>
            <a:r>
              <a:rPr lang="ru-RU" sz="1400" dirty="0" smtClean="0">
                <a:solidFill>
                  <a:schemeClr val="tx1"/>
                </a:solidFill>
              </a:rPr>
              <a:t>-ПРОБЛЕМА ОДИНОЧЕСТВА ЧЕЛОВЕКА.</a:t>
            </a:r>
          </a:p>
          <a:p>
            <a:pPr algn="ctr"/>
            <a:endParaRPr lang="ru-RU" sz="1400" dirty="0">
              <a:solidFill>
                <a:schemeClr val="tx1"/>
              </a:solidFill>
            </a:endParaRPr>
          </a:p>
        </p:txBody>
      </p:sp>
      <p:sp>
        <p:nvSpPr>
          <p:cNvPr id="8" name="Прямоугольник с двумя скругленными противолежащими углами 7"/>
          <p:cNvSpPr/>
          <p:nvPr/>
        </p:nvSpPr>
        <p:spPr>
          <a:xfrm>
            <a:off x="6704458" y="2601135"/>
            <a:ext cx="5342567" cy="18288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ЧЕЛОВЕК </a:t>
            </a:r>
            <a:r>
              <a:rPr lang="ru-RU" b="1" dirty="0">
                <a:solidFill>
                  <a:schemeClr val="tx1"/>
                </a:solidFill>
              </a:rPr>
              <a:t>И ВОЙНА</a:t>
            </a:r>
          </a:p>
          <a:p>
            <a:pPr algn="ctr"/>
            <a:r>
              <a:rPr lang="ru-RU" sz="1400" dirty="0" smtClean="0">
                <a:solidFill>
                  <a:schemeClr val="tx1"/>
                </a:solidFill>
              </a:rPr>
              <a:t>- ПРОБЛЕМА </a:t>
            </a:r>
            <a:r>
              <a:rPr lang="ru-RU" sz="1400" dirty="0">
                <a:solidFill>
                  <a:schemeClr val="tx1"/>
                </a:solidFill>
              </a:rPr>
              <a:t>ВЛИЯНИЯ ВОЙНЫ НА </a:t>
            </a:r>
            <a:r>
              <a:rPr lang="ru-RU" sz="1400" dirty="0" smtClean="0">
                <a:solidFill>
                  <a:schemeClr val="tx1"/>
                </a:solidFill>
              </a:rPr>
              <a:t>ЧЕЛОВЕКА.</a:t>
            </a:r>
            <a:endParaRPr lang="ru-RU" sz="1400" dirty="0">
              <a:solidFill>
                <a:schemeClr val="tx1"/>
              </a:solidFill>
            </a:endParaRPr>
          </a:p>
          <a:p>
            <a:pPr algn="ctr"/>
            <a:r>
              <a:rPr lang="ru-RU" sz="1400" dirty="0" smtClean="0">
                <a:solidFill>
                  <a:schemeClr val="tx1"/>
                </a:solidFill>
              </a:rPr>
              <a:t>- ПРОБЛЕМА </a:t>
            </a:r>
            <a:r>
              <a:rPr lang="ru-RU" sz="1400" dirty="0">
                <a:solidFill>
                  <a:schemeClr val="tx1"/>
                </a:solidFill>
              </a:rPr>
              <a:t>СУДЬБЫ РЕБЁНКА ВО ВРЕМЯ </a:t>
            </a:r>
            <a:r>
              <a:rPr lang="ru-RU" sz="1400" dirty="0" smtClean="0">
                <a:solidFill>
                  <a:schemeClr val="tx1"/>
                </a:solidFill>
              </a:rPr>
              <a:t>ВОЙНЫ.</a:t>
            </a:r>
            <a:endParaRPr lang="ru-RU" sz="1400" dirty="0">
              <a:solidFill>
                <a:schemeClr val="tx1"/>
              </a:solidFill>
            </a:endParaRPr>
          </a:p>
          <a:p>
            <a:pPr algn="ctr"/>
            <a:r>
              <a:rPr lang="ru-RU" sz="1400" dirty="0" smtClean="0">
                <a:solidFill>
                  <a:schemeClr val="tx1"/>
                </a:solidFill>
              </a:rPr>
              <a:t>ПРОБЛЕМА </a:t>
            </a:r>
            <a:r>
              <a:rPr lang="ru-RU" sz="1400" dirty="0">
                <a:solidFill>
                  <a:schemeClr val="tx1"/>
                </a:solidFill>
              </a:rPr>
              <a:t>СОХРАНЕНИЯ НРАВСТВЕННОГО НАЧАЛА В ЧЕЛОВЕКЕ ВО ВРЕМЯ </a:t>
            </a:r>
            <a:r>
              <a:rPr lang="ru-RU" sz="1400" dirty="0" smtClean="0">
                <a:solidFill>
                  <a:schemeClr val="tx1"/>
                </a:solidFill>
              </a:rPr>
              <a:t>ВОЙНЫ.</a:t>
            </a:r>
            <a:endParaRPr lang="ru-RU" sz="1400" dirty="0">
              <a:solidFill>
                <a:schemeClr val="tx1"/>
              </a:solidFill>
            </a:endParaRPr>
          </a:p>
          <a:p>
            <a:pPr algn="ctr"/>
            <a:r>
              <a:rPr lang="ru-RU" sz="1400" dirty="0" smtClean="0">
                <a:solidFill>
                  <a:schemeClr val="tx1"/>
                </a:solidFill>
              </a:rPr>
              <a:t>- ПРОБЛЕМА </a:t>
            </a:r>
            <a:r>
              <a:rPr lang="ru-RU" sz="1400" dirty="0">
                <a:solidFill>
                  <a:schemeClr val="tx1"/>
                </a:solidFill>
              </a:rPr>
              <a:t>СОХРАНЕНИЯ </a:t>
            </a:r>
            <a:r>
              <a:rPr lang="ru-RU" sz="1400" dirty="0" smtClean="0">
                <a:solidFill>
                  <a:schemeClr val="tx1"/>
                </a:solidFill>
              </a:rPr>
              <a:t>ИСТОРИЧЕСКОЙ ПАМЯТИ.</a:t>
            </a:r>
          </a:p>
          <a:p>
            <a:pPr algn="ctr"/>
            <a:r>
              <a:rPr lang="ru-RU" sz="1400" dirty="0" smtClean="0">
                <a:solidFill>
                  <a:schemeClr val="tx1"/>
                </a:solidFill>
              </a:rPr>
              <a:t>- ПРОБЛЕМА РОЛИ </a:t>
            </a:r>
            <a:r>
              <a:rPr lang="ru-RU" sz="1400" dirty="0">
                <a:solidFill>
                  <a:schemeClr val="tx1"/>
                </a:solidFill>
              </a:rPr>
              <a:t>ВОЙНЫ В СУДЬБЕ </a:t>
            </a:r>
            <a:r>
              <a:rPr lang="ru-RU" sz="1400" dirty="0" smtClean="0">
                <a:solidFill>
                  <a:schemeClr val="tx1"/>
                </a:solidFill>
              </a:rPr>
              <a:t>НАРОДА.</a:t>
            </a:r>
            <a:endParaRPr lang="ru-RU" sz="1400" dirty="0">
              <a:solidFill>
                <a:schemeClr val="tx1"/>
              </a:solidFill>
            </a:endParaRPr>
          </a:p>
        </p:txBody>
      </p:sp>
      <p:sp>
        <p:nvSpPr>
          <p:cNvPr id="9" name="Прямоугольник с двумя скругленными противолежащими углами 8"/>
          <p:cNvSpPr/>
          <p:nvPr/>
        </p:nvSpPr>
        <p:spPr>
          <a:xfrm>
            <a:off x="6197561" y="4839205"/>
            <a:ext cx="5342566" cy="1734777"/>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ЧЕЛОВЕК И КУЛЬТУРА</a:t>
            </a:r>
          </a:p>
          <a:p>
            <a:pPr algn="ctr"/>
            <a:r>
              <a:rPr lang="ru-RU" sz="1400" dirty="0" smtClean="0">
                <a:solidFill>
                  <a:schemeClr val="tx1"/>
                </a:solidFill>
              </a:rPr>
              <a:t>- ПРОБЛЕМА </a:t>
            </a:r>
            <a:r>
              <a:rPr lang="ru-RU" sz="1400" dirty="0">
                <a:solidFill>
                  <a:schemeClr val="tx1"/>
                </a:solidFill>
              </a:rPr>
              <a:t>ВОСПРИЯТИЯ </a:t>
            </a:r>
            <a:r>
              <a:rPr lang="ru-RU" sz="1400" dirty="0" smtClean="0">
                <a:solidFill>
                  <a:schemeClr val="tx1"/>
                </a:solidFill>
              </a:rPr>
              <a:t>ИСКУССТВА.</a:t>
            </a:r>
            <a:endParaRPr lang="ru-RU" sz="1400" dirty="0">
              <a:solidFill>
                <a:schemeClr val="tx1"/>
              </a:solidFill>
            </a:endParaRPr>
          </a:p>
          <a:p>
            <a:pPr algn="ctr"/>
            <a:r>
              <a:rPr lang="ru-RU" sz="1400" dirty="0" smtClean="0">
                <a:solidFill>
                  <a:schemeClr val="tx1"/>
                </a:solidFill>
              </a:rPr>
              <a:t>- ЧТО </a:t>
            </a:r>
            <a:r>
              <a:rPr lang="ru-RU" sz="1400" dirty="0">
                <a:solidFill>
                  <a:schemeClr val="tx1"/>
                </a:solidFill>
              </a:rPr>
              <a:t>ПОМОЖЕТ ВОСПИТАТЬ ЭСТЕТИЧЕСКИЙ ВКУС ЧЕЛОВЕКА? </a:t>
            </a:r>
          </a:p>
          <a:p>
            <a:pPr algn="ctr"/>
            <a:r>
              <a:rPr lang="ru-RU" sz="1400" dirty="0" smtClean="0">
                <a:solidFill>
                  <a:schemeClr val="tx1"/>
                </a:solidFill>
              </a:rPr>
              <a:t>- ПРОБЛЕМА ДУХОВНОЙ ПОТРЕБНОСТИ ЧЕЛОВЕКА В ПРЕКРАСНОМ.</a:t>
            </a:r>
          </a:p>
          <a:p>
            <a:pPr algn="ctr"/>
            <a:r>
              <a:rPr lang="ru-RU" sz="1400" dirty="0" smtClean="0">
                <a:solidFill>
                  <a:schemeClr val="tx1"/>
                </a:solidFill>
              </a:rPr>
              <a:t>- ПРОБЛЕМА РОЛИ ТВОРЧЕСТВА В ЖИЗНИ ЧЕЛОВЕКА.</a:t>
            </a:r>
            <a:endParaRPr lang="ru-RU" sz="1400" dirty="0">
              <a:solidFill>
                <a:schemeClr val="tx1"/>
              </a:solidFill>
            </a:endParaRPr>
          </a:p>
        </p:txBody>
      </p:sp>
      <p:sp>
        <p:nvSpPr>
          <p:cNvPr id="10" name="Прямоугольник с двумя скругленными противолежащими углами 9"/>
          <p:cNvSpPr/>
          <p:nvPr/>
        </p:nvSpPr>
        <p:spPr>
          <a:xfrm>
            <a:off x="1063108" y="4880697"/>
            <a:ext cx="4916569" cy="18288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ЧЕЛОВЕК И НРАВСТВЕННЫЕ ЦЕННОСТИ</a:t>
            </a:r>
          </a:p>
          <a:p>
            <a:pPr algn="ctr"/>
            <a:r>
              <a:rPr lang="ru-RU" sz="1400" dirty="0" smtClean="0">
                <a:solidFill>
                  <a:schemeClr val="tx1"/>
                </a:solidFill>
              </a:rPr>
              <a:t>-  ПРОБЛЕМА ИСТИННЫХ </a:t>
            </a:r>
            <a:r>
              <a:rPr lang="ru-RU" sz="1400" dirty="0">
                <a:solidFill>
                  <a:schemeClr val="tx1"/>
                </a:solidFill>
              </a:rPr>
              <a:t>И </a:t>
            </a:r>
            <a:r>
              <a:rPr lang="ru-RU" sz="1400" dirty="0" smtClean="0">
                <a:solidFill>
                  <a:schemeClr val="tx1"/>
                </a:solidFill>
              </a:rPr>
              <a:t>ЛОЖНЫХ ЦЕННОСТЕЙ.</a:t>
            </a:r>
            <a:endParaRPr lang="ru-RU" sz="1400" dirty="0">
              <a:solidFill>
                <a:schemeClr val="tx1"/>
              </a:solidFill>
            </a:endParaRPr>
          </a:p>
          <a:p>
            <a:pPr algn="ctr"/>
            <a:r>
              <a:rPr lang="ru-RU" sz="1400" dirty="0" smtClean="0">
                <a:solidFill>
                  <a:schemeClr val="tx1"/>
                </a:solidFill>
              </a:rPr>
              <a:t>- КАКУЮ </a:t>
            </a:r>
            <a:r>
              <a:rPr lang="ru-RU" sz="1400" dirty="0">
                <a:solidFill>
                  <a:schemeClr val="tx1"/>
                </a:solidFill>
              </a:rPr>
              <a:t>РОЛЬ В ЖИЗНИ ЧЕЛОВЕКА ИГРАЕТ ДОБРОТА (МИЛОСЕРДИЕ, ОТЗЫВЧИВОСТЬ, СОСТРАДАНИЕ)?</a:t>
            </a:r>
          </a:p>
          <a:p>
            <a:pPr algn="ctr"/>
            <a:r>
              <a:rPr lang="ru-RU" sz="1400" dirty="0" smtClean="0">
                <a:solidFill>
                  <a:schemeClr val="tx1"/>
                </a:solidFill>
              </a:rPr>
              <a:t>- ПРОБЛЕМА </a:t>
            </a:r>
            <a:r>
              <a:rPr lang="ru-RU" sz="1400" dirty="0">
                <a:solidFill>
                  <a:schemeClr val="tx1"/>
                </a:solidFill>
              </a:rPr>
              <a:t>НРАВСТВЕННОГО ВЫБОРА </a:t>
            </a:r>
            <a:r>
              <a:rPr lang="ru-RU" sz="1400" dirty="0" smtClean="0">
                <a:solidFill>
                  <a:schemeClr val="tx1"/>
                </a:solidFill>
              </a:rPr>
              <a:t>ЧЕЛОВЕКА.</a:t>
            </a:r>
            <a:endParaRPr lang="ru-RU" sz="1400" dirty="0">
              <a:solidFill>
                <a:schemeClr val="tx1"/>
              </a:solidFill>
            </a:endParaRPr>
          </a:p>
          <a:p>
            <a:pPr algn="ctr"/>
            <a:r>
              <a:rPr lang="ru-RU" sz="1400" dirty="0" smtClean="0">
                <a:solidFill>
                  <a:schemeClr val="tx1"/>
                </a:solidFill>
              </a:rPr>
              <a:t>- КАКИЕ </a:t>
            </a:r>
            <a:r>
              <a:rPr lang="ru-RU" sz="1400" dirty="0">
                <a:solidFill>
                  <a:schemeClr val="tx1"/>
                </a:solidFill>
              </a:rPr>
              <a:t>ПОСТУПКИ МОЖНО НАЗВАТЬ БЛАГОРОДНЫМИ? </a:t>
            </a:r>
          </a:p>
        </p:txBody>
      </p:sp>
    </p:spTree>
    <p:extLst>
      <p:ext uri="{BB962C8B-B14F-4D97-AF65-F5344CB8AC3E}">
        <p14:creationId xmlns:p14="http://schemas.microsoft.com/office/powerpoint/2010/main" val="315587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5615"/>
            <a:ext cx="10515600" cy="893378"/>
          </a:xfrm>
        </p:spPr>
        <p:txBody>
          <a:bodyPr/>
          <a:lstStyle/>
          <a:p>
            <a:pPr algn="ctr"/>
            <a:r>
              <a:rPr lang="ru-RU" b="1" dirty="0" smtClean="0"/>
              <a:t>КОММЕНТАРИЙ</a:t>
            </a:r>
            <a:endParaRPr lang="ru-RU" b="1" dirty="0"/>
          </a:p>
        </p:txBody>
      </p:sp>
      <p:sp>
        <p:nvSpPr>
          <p:cNvPr id="3" name="Объект 2"/>
          <p:cNvSpPr>
            <a:spLocks noGrp="1"/>
          </p:cNvSpPr>
          <p:nvPr>
            <p:ph idx="1"/>
          </p:nvPr>
        </p:nvSpPr>
        <p:spPr>
          <a:xfrm>
            <a:off x="838200" y="1103586"/>
            <a:ext cx="10515600" cy="5339255"/>
          </a:xfrm>
        </p:spPr>
        <p:txBody>
          <a:bodyPr/>
          <a:lstStyle/>
          <a:p>
            <a:pPr marL="0" indent="0" algn="just">
              <a:buNone/>
            </a:pPr>
            <a:r>
              <a:rPr lang="ru-RU" dirty="0" smtClean="0"/>
              <a:t>2, 3, 4 абзацы – комментарий (с двумя примерами-иллюстрациями (2 б.) с пояснением каждого примера (2 б.) и анализом смысловой связи между примерами (1 б).</a:t>
            </a:r>
          </a:p>
          <a:p>
            <a:pPr marL="0" indent="0">
              <a:buNone/>
            </a:pPr>
            <a:endParaRPr lang="ru-RU" dirty="0"/>
          </a:p>
        </p:txBody>
      </p:sp>
      <p:pic>
        <p:nvPicPr>
          <p:cNvPr id="4" name="Рисунок 3"/>
          <p:cNvPicPr>
            <a:picLocks noChangeAspect="1"/>
          </p:cNvPicPr>
          <p:nvPr/>
        </p:nvPicPr>
        <p:blipFill rotWithShape="1">
          <a:blip r:embed="rId2"/>
          <a:srcRect l="14742" t="44820" r="31263" b="36517"/>
          <a:stretch/>
        </p:blipFill>
        <p:spPr>
          <a:xfrm>
            <a:off x="609598" y="3011557"/>
            <a:ext cx="11298833" cy="2564295"/>
          </a:xfrm>
          <a:prstGeom prst="rect">
            <a:avLst/>
          </a:prstGeom>
        </p:spPr>
      </p:pic>
    </p:spTree>
    <p:extLst>
      <p:ext uri="{BB962C8B-B14F-4D97-AF65-F5344CB8AC3E}">
        <p14:creationId xmlns:p14="http://schemas.microsoft.com/office/powerpoint/2010/main" val="3409098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20916</TotalTime>
  <Words>3509</Words>
  <Application>Microsoft Office PowerPoint</Application>
  <PresentationFormat>Широкоэкранный</PresentationFormat>
  <Paragraphs>311</Paragraphs>
  <Slides>29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29</vt:i4>
      </vt:variant>
    </vt:vector>
  </HeadingPairs>
  <TitlesOfParts>
    <vt:vector size="37" baseType="lpstr">
      <vt:lpstr>Arial</vt:lpstr>
      <vt:lpstr>Calibri</vt:lpstr>
      <vt:lpstr>Calibri Light</vt:lpstr>
      <vt:lpstr>Gabriola</vt:lpstr>
      <vt:lpstr>MV Boli</vt:lpstr>
      <vt:lpstr>Times New Roman</vt:lpstr>
      <vt:lpstr>Тема Office</vt:lpstr>
      <vt:lpstr>1_Тема Office</vt:lpstr>
      <vt:lpstr>ЕГЭ ПО РУССКОМУ ЯЗЫКУ</vt:lpstr>
      <vt:lpstr>В ЗАДАНИИ СТРУКТУРА РАБОТЫ</vt:lpstr>
      <vt:lpstr>СТРУКТУРА СОЧИНЕНИЯ по прочитанному тексту</vt:lpstr>
      <vt:lpstr>1 абзац – формулируем проблему (1 б.)  </vt:lpstr>
      <vt:lpstr>СПОСОБЫ ФОРМУЛИРОВАНИЯ ПРОБЛЕМЫ </vt:lpstr>
      <vt:lpstr>ВАЖНО!</vt:lpstr>
      <vt:lpstr>Примеры вступления</vt:lpstr>
      <vt:lpstr>ВОЗМОЖНЫЕ ПРОБЛЕМЫ </vt:lpstr>
      <vt:lpstr>КОММЕНТАРИЙ</vt:lpstr>
      <vt:lpstr>СТРУКТУРА 2-го и 3-го абзацев (ПРИМЕР + ПОЯСНЕНИЕ)</vt:lpstr>
      <vt:lpstr>СТРОИМ АБЗАЦ «ПРИМЕР+ПОЯСНЕНИЕ»</vt:lpstr>
      <vt:lpstr>СТРОИМ АБЗАЦ «ПРИМЕР+ПОЯСНЕНИЕ»</vt:lpstr>
      <vt:lpstr>ПРИМЕР АБЗАЦА «ПРИМЕР + ПОЯСНЕНИЕ»</vt:lpstr>
      <vt:lpstr>УЧИМСЯ ЦИТИРОВАТЬ</vt:lpstr>
      <vt:lpstr>ВАЖНО!</vt:lpstr>
      <vt:lpstr>СВЯЗЬ МЕЖДУ ПРИМЕРАМИ</vt:lpstr>
      <vt:lpstr>АНАЛИЗ СМЫСЛОВОЙ СВЯЗИ – 4 абзац</vt:lpstr>
      <vt:lpstr>ВАЖНО!</vt:lpstr>
      <vt:lpstr>ГОТОВЫЙ КОММЕНТАРИЙ</vt:lpstr>
      <vt:lpstr>Позиция автора – 5 абзац (1 б.)</vt:lpstr>
      <vt:lpstr>С ЧЕГО НАЧАТЬ 5 АБЗАЦ (клише)</vt:lpstr>
      <vt:lpstr>Отношение к позиции автора с обоснованием –  6 абзац (1 балл)</vt:lpstr>
      <vt:lpstr>СТРОИМ 6 АБЗАЦ (согласие с обоснованием)</vt:lpstr>
      <vt:lpstr>С ЧЕГО НАЧАТЬ 6 АБЗАЦ (клише)</vt:lpstr>
      <vt:lpstr>ВЫВОД</vt:lpstr>
      <vt:lpstr>Текст В.В. Вересаева (ЕГЭ 2022 г.)</vt:lpstr>
      <vt:lpstr>Текст В.В. Вересаева (ЕГЭ 2022г.) (продолжение)</vt:lpstr>
      <vt:lpstr>Презентация PowerPoint</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ЕГЭ ПО РУССКОМУ ЯЗЫКУ</dc:title>
  <dc:creator>надежда трифонова</dc:creator>
  <cp:lastModifiedBy>надежда трифонова</cp:lastModifiedBy>
  <cp:revision>113</cp:revision>
  <cp:lastPrinted>2022-12-13T13:08:21Z</cp:lastPrinted>
  <dcterms:created xsi:type="dcterms:W3CDTF">2022-11-20T08:50:38Z</dcterms:created>
  <dcterms:modified xsi:type="dcterms:W3CDTF">2023-02-05T11:27:44Z</dcterms:modified>
</cp:coreProperties>
</file>